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775" r:id="rId2"/>
    <p:sldId id="752" r:id="rId3"/>
    <p:sldId id="753" r:id="rId4"/>
    <p:sldId id="754" r:id="rId5"/>
    <p:sldId id="755" r:id="rId6"/>
    <p:sldId id="760" r:id="rId7"/>
    <p:sldId id="761" r:id="rId8"/>
    <p:sldId id="762" r:id="rId9"/>
    <p:sldId id="764" r:id="rId10"/>
    <p:sldId id="763" r:id="rId11"/>
    <p:sldId id="766" r:id="rId12"/>
    <p:sldId id="767" r:id="rId13"/>
    <p:sldId id="887" r:id="rId14"/>
    <p:sldId id="888" r:id="rId15"/>
    <p:sldId id="893" r:id="rId16"/>
    <p:sldId id="894" r:id="rId17"/>
    <p:sldId id="769" r:id="rId18"/>
    <p:sldId id="889" r:id="rId19"/>
    <p:sldId id="831" r:id="rId20"/>
    <p:sldId id="768" r:id="rId21"/>
    <p:sldId id="785" r:id="rId22"/>
    <p:sldId id="799" r:id="rId23"/>
    <p:sldId id="782" r:id="rId24"/>
    <p:sldId id="800" r:id="rId25"/>
    <p:sldId id="784" r:id="rId26"/>
    <p:sldId id="726" r:id="rId27"/>
    <p:sldId id="709" r:id="rId28"/>
    <p:sldId id="731" r:id="rId29"/>
    <p:sldId id="818" r:id="rId30"/>
    <p:sldId id="735" r:id="rId31"/>
    <p:sldId id="946" r:id="rId32"/>
    <p:sldId id="794" r:id="rId33"/>
    <p:sldId id="795" r:id="rId34"/>
    <p:sldId id="788" r:id="rId35"/>
    <p:sldId id="796" r:id="rId36"/>
    <p:sldId id="79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96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11A6-D0B1-49FC-8702-BBD58E7F9D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DB36C5-9959-4CF5-8BBD-BD57281D5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9C9B-BB5F-4208-99F6-0A7BC05513A0}"/>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5" name="Footer Placeholder 4">
            <a:extLst>
              <a:ext uri="{FF2B5EF4-FFF2-40B4-BE49-F238E27FC236}">
                <a16:creationId xmlns:a16="http://schemas.microsoft.com/office/drawing/2014/main" id="{FAAD05B9-2E01-4C35-A5AD-0AF9DEE56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E4AE0-60E9-457B-92CC-EE6281822302}"/>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413567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4D86-1B11-4018-9E4E-A2349093AD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706835-6156-4729-B886-DB00A1681E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022A1-D0EF-410E-893E-B131A7972E4D}"/>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5" name="Footer Placeholder 4">
            <a:extLst>
              <a:ext uri="{FF2B5EF4-FFF2-40B4-BE49-F238E27FC236}">
                <a16:creationId xmlns:a16="http://schemas.microsoft.com/office/drawing/2014/main" id="{57326418-D1F7-46BC-857B-9AFB2BF32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6DAFB-D4B2-4EB0-BF25-5CF06F44B066}"/>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130478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C50495-51DC-4745-9A50-20CCB7E7D4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02F821-11A0-4340-B605-C9D413AA84E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0E9C0-76A0-4A83-BA11-3400DAC4136F}"/>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5" name="Footer Placeholder 4">
            <a:extLst>
              <a:ext uri="{FF2B5EF4-FFF2-40B4-BE49-F238E27FC236}">
                <a16:creationId xmlns:a16="http://schemas.microsoft.com/office/drawing/2014/main" id="{4A777284-91CA-4B21-8B15-67A6BEEE0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E17BC-3DB5-4D4C-9471-11D9A7B1F445}"/>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187120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C785-07B8-4DAA-B4CF-8394DA261C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56DD1B-0B13-4FC0-8DFE-B2AE0FEDE1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DFEBF-8233-47C2-B611-52CB8E92B062}"/>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5" name="Footer Placeholder 4">
            <a:extLst>
              <a:ext uri="{FF2B5EF4-FFF2-40B4-BE49-F238E27FC236}">
                <a16:creationId xmlns:a16="http://schemas.microsoft.com/office/drawing/2014/main" id="{959AEF9D-0473-48D9-90D8-BC6D58291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EEEA9-14FA-4AE7-986F-08B1CBABD2A6}"/>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248040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AE39-7BAA-41FC-9E79-253AE7A773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61ED57-9ECF-49CC-9964-CD9040FBD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4093F1-2A8C-4E33-9072-9999FF52B46A}"/>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5" name="Footer Placeholder 4">
            <a:extLst>
              <a:ext uri="{FF2B5EF4-FFF2-40B4-BE49-F238E27FC236}">
                <a16:creationId xmlns:a16="http://schemas.microsoft.com/office/drawing/2014/main" id="{1815D079-62C7-4A7D-AEAA-1AF1FCF91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A0C24-86BD-467F-A906-314E97C31468}"/>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4095534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2003-66AA-4E72-996E-F60AAECEE2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640AC7-03CB-4406-B3FA-4367FD57AA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6BFD9E-E7A1-498A-AA36-500B713629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2CEC49-6303-442D-B06D-FDA41F9B4002}"/>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6" name="Footer Placeholder 5">
            <a:extLst>
              <a:ext uri="{FF2B5EF4-FFF2-40B4-BE49-F238E27FC236}">
                <a16:creationId xmlns:a16="http://schemas.microsoft.com/office/drawing/2014/main" id="{883C7458-17DC-4D50-B544-7FED3707EC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BA525-FF4E-498F-8CF0-A3FA590C16D3}"/>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423368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A5F4-4299-41C6-9655-8C0F1819BF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C73122-236B-4BF1-88D6-4758346EE2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732D43-D800-471A-8F01-787B30767DF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C923A8-8B81-4DA3-984A-48D8BA242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3B199C-D8F6-4D88-BA60-A82563D97A8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741A1-26E7-4219-9031-B1CF88A1DB4A}"/>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8" name="Footer Placeholder 7">
            <a:extLst>
              <a:ext uri="{FF2B5EF4-FFF2-40B4-BE49-F238E27FC236}">
                <a16:creationId xmlns:a16="http://schemas.microsoft.com/office/drawing/2014/main" id="{00373EDF-A555-461D-9DF5-053CDB1DC5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5659B9-A82C-4AD7-9B24-3FABA985C2FB}"/>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2099276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67FE-7FCA-4EFD-B2F3-E7D8A08E29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0F4158-5620-4238-A242-730F2431E223}"/>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4" name="Footer Placeholder 3">
            <a:extLst>
              <a:ext uri="{FF2B5EF4-FFF2-40B4-BE49-F238E27FC236}">
                <a16:creationId xmlns:a16="http://schemas.microsoft.com/office/drawing/2014/main" id="{3C12461C-AE33-4690-9EDD-43D7E400D1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CC09C4-DB6A-4F62-B489-8106F1C63B7F}"/>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68374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79AB19-493E-477D-9074-36E438D06408}"/>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3" name="Footer Placeholder 2">
            <a:extLst>
              <a:ext uri="{FF2B5EF4-FFF2-40B4-BE49-F238E27FC236}">
                <a16:creationId xmlns:a16="http://schemas.microsoft.com/office/drawing/2014/main" id="{19C5A9B5-7D6D-4D93-8B04-2FD8499C12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D8977D-0401-4408-9225-DC81E09D2CAF}"/>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632599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1868-A15E-415B-8977-B2772C6CB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2B561-8ECC-4734-A74B-5C61A1B1B2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485177-AE57-407E-8389-25A1DAF04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47709C-D4F0-4D64-97AE-8861262853C7}"/>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6" name="Footer Placeholder 5">
            <a:extLst>
              <a:ext uri="{FF2B5EF4-FFF2-40B4-BE49-F238E27FC236}">
                <a16:creationId xmlns:a16="http://schemas.microsoft.com/office/drawing/2014/main" id="{24325370-D254-4606-9B7F-417340316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874B29-A07D-4049-ACBC-AAD0D7320428}"/>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3854665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F1D5-CA47-4068-820E-73BB9BB97B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0CD1F-35FA-4B6C-9279-3D1AA261B7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072A29-053B-4112-99D2-0F7DA51D1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805D76-6E98-4CC2-9C1C-CEEDD392D67E}"/>
              </a:ext>
            </a:extLst>
          </p:cNvPr>
          <p:cNvSpPr>
            <a:spLocks noGrp="1"/>
          </p:cNvSpPr>
          <p:nvPr>
            <p:ph type="dt" sz="half" idx="10"/>
          </p:nvPr>
        </p:nvSpPr>
        <p:spPr/>
        <p:txBody>
          <a:bodyPr/>
          <a:lstStyle/>
          <a:p>
            <a:fld id="{A340F4F4-62AB-42CA-B5ED-A75D437D7520}" type="datetimeFigureOut">
              <a:rPr lang="en-US" smtClean="0"/>
              <a:t>10/08/2019</a:t>
            </a:fld>
            <a:endParaRPr lang="en-US"/>
          </a:p>
        </p:txBody>
      </p:sp>
      <p:sp>
        <p:nvSpPr>
          <p:cNvPr id="6" name="Footer Placeholder 5">
            <a:extLst>
              <a:ext uri="{FF2B5EF4-FFF2-40B4-BE49-F238E27FC236}">
                <a16:creationId xmlns:a16="http://schemas.microsoft.com/office/drawing/2014/main" id="{0BE47CE5-4265-491B-AA7F-381B31167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1C1F3-9036-4E06-ABDD-FB4F7B0172CB}"/>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216113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AC85C-A1CA-456B-813F-F61DE375C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A3F67-6DE5-4E01-9A8A-20F2FB5A2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09F718-337D-4F00-B3AA-584AA7C30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0F4F4-62AB-42CA-B5ED-A75D437D7520}" type="datetimeFigureOut">
              <a:rPr lang="en-US" smtClean="0"/>
              <a:t>10/08/2019</a:t>
            </a:fld>
            <a:endParaRPr lang="en-US"/>
          </a:p>
        </p:txBody>
      </p:sp>
      <p:sp>
        <p:nvSpPr>
          <p:cNvPr id="5" name="Footer Placeholder 4">
            <a:extLst>
              <a:ext uri="{FF2B5EF4-FFF2-40B4-BE49-F238E27FC236}">
                <a16:creationId xmlns:a16="http://schemas.microsoft.com/office/drawing/2014/main" id="{D67AE08A-E0D5-440D-A252-AD93B6A068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E0C93D-03A3-4D40-98D5-0ECB55F7F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D0C31-000D-42F5-BD21-39A276ED53E1}" type="slidenum">
              <a:rPr lang="en-US" smtClean="0"/>
              <a:t>‹#›</a:t>
            </a:fld>
            <a:endParaRPr lang="en-US"/>
          </a:p>
        </p:txBody>
      </p:sp>
    </p:spTree>
    <p:extLst>
      <p:ext uri="{BB962C8B-B14F-4D97-AF65-F5344CB8AC3E}">
        <p14:creationId xmlns:p14="http://schemas.microsoft.com/office/powerpoint/2010/main" val="424012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2232754"/>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tx1">
                    <a:lumMod val="65000"/>
                    <a:lumOff val="35000"/>
                  </a:schemeClr>
                </a:solidFill>
                <a:latin typeface="+mn-lt"/>
              </a:rPr>
              <a:t>Self-driving Car</a:t>
            </a:r>
          </a:p>
        </p:txBody>
      </p:sp>
    </p:spTree>
    <p:extLst>
      <p:ext uri="{BB962C8B-B14F-4D97-AF65-F5344CB8AC3E}">
        <p14:creationId xmlns:p14="http://schemas.microsoft.com/office/powerpoint/2010/main" val="3210677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pic>
        <p:nvPicPr>
          <p:cNvPr id="5" name="Picture 4">
            <a:extLst>
              <a:ext uri="{FF2B5EF4-FFF2-40B4-BE49-F238E27FC236}">
                <a16:creationId xmlns:a16="http://schemas.microsoft.com/office/drawing/2014/main" id="{FBF7D12B-4BA1-462C-97CF-79660927E136}"/>
              </a:ext>
            </a:extLst>
          </p:cNvPr>
          <p:cNvPicPr>
            <a:picLocks noChangeAspect="1"/>
          </p:cNvPicPr>
          <p:nvPr/>
        </p:nvPicPr>
        <p:blipFill>
          <a:blip r:embed="rId2"/>
          <a:stretch>
            <a:fillRect/>
          </a:stretch>
        </p:blipFill>
        <p:spPr>
          <a:xfrm>
            <a:off x="540067" y="2231136"/>
            <a:ext cx="3169823" cy="1723834"/>
          </a:xfrm>
          <a:prstGeom prst="rect">
            <a:avLst/>
          </a:prstGeom>
        </p:spPr>
      </p:pic>
      <p:sp>
        <p:nvSpPr>
          <p:cNvPr id="6" name="Rectangle 5">
            <a:extLst>
              <a:ext uri="{FF2B5EF4-FFF2-40B4-BE49-F238E27FC236}">
                <a16:creationId xmlns:a16="http://schemas.microsoft.com/office/drawing/2014/main" id="{556297DE-EA2C-4AF3-9FEC-B3B2951CE51D}"/>
              </a:ext>
            </a:extLst>
          </p:cNvPr>
          <p:cNvSpPr/>
          <p:nvPr/>
        </p:nvSpPr>
        <p:spPr>
          <a:xfrm>
            <a:off x="1176385" y="1680710"/>
            <a:ext cx="1897186" cy="461665"/>
          </a:xfrm>
          <a:prstGeom prst="rect">
            <a:avLst/>
          </a:prstGeom>
        </p:spPr>
        <p:txBody>
          <a:bodyPr wrap="none">
            <a:spAutoFit/>
          </a:bodyPr>
          <a:lstStyle/>
          <a:p>
            <a:r>
              <a:rPr lang="en-US" sz="2400" b="1" dirty="0">
                <a:solidFill>
                  <a:schemeClr val="tx1">
                    <a:lumMod val="75000"/>
                    <a:lumOff val="25000"/>
                  </a:schemeClr>
                </a:solidFill>
              </a:rPr>
              <a:t>Car detection</a:t>
            </a:r>
            <a:endParaRPr lang="en-US" sz="2400" dirty="0">
              <a:solidFill>
                <a:schemeClr val="tx1">
                  <a:lumMod val="75000"/>
                  <a:lumOff val="25000"/>
                </a:schemeClr>
              </a:solidFill>
            </a:endParaRPr>
          </a:p>
        </p:txBody>
      </p:sp>
      <p:pic>
        <p:nvPicPr>
          <p:cNvPr id="160770" name="Picture 2" descr="Related image">
            <a:extLst>
              <a:ext uri="{FF2B5EF4-FFF2-40B4-BE49-F238E27FC236}">
                <a16:creationId xmlns:a16="http://schemas.microsoft.com/office/drawing/2014/main" id="{BB1A6C80-A9C8-4F35-8CA8-516CA4102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 y="4599856"/>
            <a:ext cx="3169823" cy="17810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056BA05-13A3-404B-87D5-1CBBC1ACBBF6}"/>
              </a:ext>
            </a:extLst>
          </p:cNvPr>
          <p:cNvSpPr/>
          <p:nvPr/>
        </p:nvSpPr>
        <p:spPr>
          <a:xfrm>
            <a:off x="706897" y="4100822"/>
            <a:ext cx="2836161" cy="461665"/>
          </a:xfrm>
          <a:prstGeom prst="rect">
            <a:avLst/>
          </a:prstGeom>
        </p:spPr>
        <p:txBody>
          <a:bodyPr wrap="none">
            <a:spAutoFit/>
          </a:bodyPr>
          <a:lstStyle/>
          <a:p>
            <a:r>
              <a:rPr lang="en-US" sz="2400" b="1" dirty="0">
                <a:solidFill>
                  <a:schemeClr val="tx1">
                    <a:lumMod val="75000"/>
                    <a:lumOff val="25000"/>
                  </a:schemeClr>
                </a:solidFill>
              </a:rPr>
              <a:t>Pedestrian detection</a:t>
            </a:r>
            <a:endParaRPr lang="en-US" sz="2400" dirty="0">
              <a:solidFill>
                <a:schemeClr val="tx1">
                  <a:lumMod val="75000"/>
                  <a:lumOff val="25000"/>
                </a:schemeClr>
              </a:solidFill>
            </a:endParaRPr>
          </a:p>
        </p:txBody>
      </p:sp>
      <p:cxnSp>
        <p:nvCxnSpPr>
          <p:cNvPr id="3" name="Straight Arrow Connector 2">
            <a:extLst>
              <a:ext uri="{FF2B5EF4-FFF2-40B4-BE49-F238E27FC236}">
                <a16:creationId xmlns:a16="http://schemas.microsoft.com/office/drawing/2014/main" id="{D2362CAC-C327-437D-BECB-56DC6631C1D6}"/>
              </a:ext>
            </a:extLst>
          </p:cNvPr>
          <p:cNvCxnSpPr>
            <a:cxnSpLocks/>
            <a:stCxn id="5" idx="3"/>
          </p:cNvCxnSpPr>
          <p:nvPr/>
        </p:nvCxnSpPr>
        <p:spPr>
          <a:xfrm>
            <a:off x="3709890" y="3093053"/>
            <a:ext cx="1819182" cy="10077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D2D1CE-419C-4F05-A8F9-CB1DD0F3F64C}"/>
              </a:ext>
            </a:extLst>
          </p:cNvPr>
          <p:cNvCxnSpPr>
            <a:cxnSpLocks/>
            <a:stCxn id="160770" idx="3"/>
          </p:cNvCxnSpPr>
          <p:nvPr/>
        </p:nvCxnSpPr>
        <p:spPr>
          <a:xfrm flipV="1">
            <a:off x="3709890" y="4331655"/>
            <a:ext cx="1819182" cy="115872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AutoShape 4" descr="https://miro.medium.com/max/1050/1*umJ5XJ3PS828PE0cr8nCmg.png">
            <a:extLst>
              <a:ext uri="{FF2B5EF4-FFF2-40B4-BE49-F238E27FC236}">
                <a16:creationId xmlns:a16="http://schemas.microsoft.com/office/drawing/2014/main" id="{5A835D5A-8765-4180-92C3-4943FAAACF16}"/>
              </a:ext>
            </a:extLst>
          </p:cNvPr>
          <p:cNvSpPr>
            <a:spLocks noChangeAspect="1" noChangeArrowheads="1"/>
          </p:cNvSpPr>
          <p:nvPr/>
        </p:nvSpPr>
        <p:spPr bwMode="auto">
          <a:xfrm>
            <a:off x="53766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4F354945-C319-4331-AD62-DDF5EC18A63C}"/>
              </a:ext>
            </a:extLst>
          </p:cNvPr>
          <p:cNvPicPr>
            <a:picLocks noChangeAspect="1"/>
          </p:cNvPicPr>
          <p:nvPr/>
        </p:nvPicPr>
        <p:blipFill>
          <a:blip r:embed="rId4"/>
          <a:stretch>
            <a:fillRect/>
          </a:stretch>
        </p:blipFill>
        <p:spPr>
          <a:xfrm>
            <a:off x="5649087" y="2923822"/>
            <a:ext cx="5975985" cy="2353998"/>
          </a:xfrm>
          <a:prstGeom prst="rect">
            <a:avLst/>
          </a:prstGeom>
        </p:spPr>
      </p:pic>
      <p:sp>
        <p:nvSpPr>
          <p:cNvPr id="11" name="Rectangle 10">
            <a:extLst>
              <a:ext uri="{FF2B5EF4-FFF2-40B4-BE49-F238E27FC236}">
                <a16:creationId xmlns:a16="http://schemas.microsoft.com/office/drawing/2014/main" id="{1CFC0854-ADA2-4F42-B6DC-909D7BC410AA}"/>
              </a:ext>
            </a:extLst>
          </p:cNvPr>
          <p:cNvSpPr/>
          <p:nvPr/>
        </p:nvSpPr>
        <p:spPr>
          <a:xfrm>
            <a:off x="7481955" y="2332982"/>
            <a:ext cx="2310248" cy="461665"/>
          </a:xfrm>
          <a:prstGeom prst="rect">
            <a:avLst/>
          </a:prstGeom>
        </p:spPr>
        <p:txBody>
          <a:bodyPr wrap="none">
            <a:spAutoFit/>
          </a:bodyPr>
          <a:lstStyle/>
          <a:p>
            <a:r>
              <a:rPr lang="en-US" sz="2400" b="1" dirty="0">
                <a:solidFill>
                  <a:schemeClr val="tx1">
                    <a:lumMod val="75000"/>
                    <a:lumOff val="25000"/>
                  </a:schemeClr>
                </a:solidFill>
              </a:rPr>
              <a:t>Motion planning</a:t>
            </a:r>
            <a:endParaRPr lang="en-US" sz="24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DAC7369E-5A40-4F68-AECE-B8CB8FB89795}"/>
              </a:ext>
            </a:extLst>
          </p:cNvPr>
          <p:cNvSpPr/>
          <p:nvPr/>
        </p:nvSpPr>
        <p:spPr>
          <a:xfrm>
            <a:off x="3695593" y="3975662"/>
            <a:ext cx="1680012" cy="646331"/>
          </a:xfrm>
          <a:prstGeom prst="rect">
            <a:avLst/>
          </a:prstGeom>
        </p:spPr>
        <p:txBody>
          <a:bodyPr wrap="none">
            <a:spAutoFit/>
          </a:bodyPr>
          <a:lstStyle/>
          <a:p>
            <a:r>
              <a:rPr lang="en-US" b="1" dirty="0">
                <a:solidFill>
                  <a:srgbClr val="C00000"/>
                </a:solidFill>
              </a:rPr>
              <a:t>Cameras, Radar</a:t>
            </a:r>
          </a:p>
          <a:p>
            <a:r>
              <a:rPr lang="en-US" b="1" dirty="0">
                <a:solidFill>
                  <a:srgbClr val="C00000"/>
                </a:solidFill>
              </a:rPr>
              <a:t>GPS, Maps</a:t>
            </a:r>
            <a:endParaRPr lang="en-US" dirty="0">
              <a:solidFill>
                <a:srgbClr val="C00000"/>
              </a:solidFill>
            </a:endParaRPr>
          </a:p>
        </p:txBody>
      </p:sp>
      <p:sp>
        <p:nvSpPr>
          <p:cNvPr id="14" name="Rectangle 13">
            <a:extLst>
              <a:ext uri="{FF2B5EF4-FFF2-40B4-BE49-F238E27FC236}">
                <a16:creationId xmlns:a16="http://schemas.microsoft.com/office/drawing/2014/main" id="{1584732A-DAE7-4942-89B8-FF5CEB9B2CDE}"/>
              </a:ext>
            </a:extLst>
          </p:cNvPr>
          <p:cNvSpPr/>
          <p:nvPr/>
        </p:nvSpPr>
        <p:spPr>
          <a:xfrm rot="1800000">
            <a:off x="3612944" y="3044275"/>
            <a:ext cx="1958421" cy="338554"/>
          </a:xfrm>
          <a:prstGeom prst="rect">
            <a:avLst/>
          </a:prstGeom>
        </p:spPr>
        <p:txBody>
          <a:bodyPr wrap="none">
            <a:spAutoFit/>
          </a:bodyPr>
          <a:lstStyle/>
          <a:p>
            <a:r>
              <a:rPr lang="en-US" sz="1600" b="1" dirty="0">
                <a:solidFill>
                  <a:srgbClr val="C00000"/>
                </a:solidFill>
              </a:rPr>
              <a:t>Trajectory prediction</a:t>
            </a:r>
            <a:endParaRPr lang="en-US" sz="1600" dirty="0">
              <a:solidFill>
                <a:srgbClr val="C00000"/>
              </a:solidFill>
            </a:endParaRPr>
          </a:p>
        </p:txBody>
      </p:sp>
      <p:sp>
        <p:nvSpPr>
          <p:cNvPr id="17" name="Rectangle 16">
            <a:extLst>
              <a:ext uri="{FF2B5EF4-FFF2-40B4-BE49-F238E27FC236}">
                <a16:creationId xmlns:a16="http://schemas.microsoft.com/office/drawing/2014/main" id="{2DEF71CF-3512-4C47-8397-F66A061931F7}"/>
              </a:ext>
            </a:extLst>
          </p:cNvPr>
          <p:cNvSpPr/>
          <p:nvPr/>
        </p:nvSpPr>
        <p:spPr>
          <a:xfrm rot="19486318">
            <a:off x="3778251" y="4968948"/>
            <a:ext cx="1958421" cy="338554"/>
          </a:xfrm>
          <a:prstGeom prst="rect">
            <a:avLst/>
          </a:prstGeom>
        </p:spPr>
        <p:txBody>
          <a:bodyPr wrap="none">
            <a:spAutoFit/>
          </a:bodyPr>
          <a:lstStyle/>
          <a:p>
            <a:r>
              <a:rPr lang="en-US" sz="1600" b="1" dirty="0">
                <a:solidFill>
                  <a:srgbClr val="C00000"/>
                </a:solidFill>
              </a:rPr>
              <a:t>Trajectory prediction</a:t>
            </a:r>
            <a:endParaRPr lang="en-US" sz="1600" dirty="0">
              <a:solidFill>
                <a:srgbClr val="C00000"/>
              </a:solidFill>
            </a:endParaRPr>
          </a:p>
        </p:txBody>
      </p:sp>
    </p:spTree>
    <p:extLst>
      <p:ext uri="{BB962C8B-B14F-4D97-AF65-F5344CB8AC3E}">
        <p14:creationId xmlns:p14="http://schemas.microsoft.com/office/powerpoint/2010/main" val="4140334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pic>
        <p:nvPicPr>
          <p:cNvPr id="5" name="Picture 4">
            <a:extLst>
              <a:ext uri="{FF2B5EF4-FFF2-40B4-BE49-F238E27FC236}">
                <a16:creationId xmlns:a16="http://schemas.microsoft.com/office/drawing/2014/main" id="{FBF7D12B-4BA1-462C-97CF-79660927E136}"/>
              </a:ext>
            </a:extLst>
          </p:cNvPr>
          <p:cNvPicPr>
            <a:picLocks noChangeAspect="1"/>
          </p:cNvPicPr>
          <p:nvPr/>
        </p:nvPicPr>
        <p:blipFill>
          <a:blip r:embed="rId2"/>
          <a:stretch>
            <a:fillRect/>
          </a:stretch>
        </p:blipFill>
        <p:spPr>
          <a:xfrm>
            <a:off x="540067" y="2231136"/>
            <a:ext cx="3169823" cy="1723834"/>
          </a:xfrm>
          <a:prstGeom prst="rect">
            <a:avLst/>
          </a:prstGeom>
        </p:spPr>
      </p:pic>
      <p:sp>
        <p:nvSpPr>
          <p:cNvPr id="6" name="Rectangle 5">
            <a:extLst>
              <a:ext uri="{FF2B5EF4-FFF2-40B4-BE49-F238E27FC236}">
                <a16:creationId xmlns:a16="http://schemas.microsoft.com/office/drawing/2014/main" id="{556297DE-EA2C-4AF3-9FEC-B3B2951CE51D}"/>
              </a:ext>
            </a:extLst>
          </p:cNvPr>
          <p:cNvSpPr/>
          <p:nvPr/>
        </p:nvSpPr>
        <p:spPr>
          <a:xfrm>
            <a:off x="1176385" y="1680710"/>
            <a:ext cx="1897186" cy="461665"/>
          </a:xfrm>
          <a:prstGeom prst="rect">
            <a:avLst/>
          </a:prstGeom>
        </p:spPr>
        <p:txBody>
          <a:bodyPr wrap="none">
            <a:spAutoFit/>
          </a:bodyPr>
          <a:lstStyle/>
          <a:p>
            <a:r>
              <a:rPr lang="en-US" sz="2400" b="1" dirty="0">
                <a:solidFill>
                  <a:schemeClr val="tx1">
                    <a:lumMod val="75000"/>
                    <a:lumOff val="25000"/>
                  </a:schemeClr>
                </a:solidFill>
              </a:rPr>
              <a:t>Car detection</a:t>
            </a:r>
            <a:endParaRPr lang="en-US" sz="2400" dirty="0">
              <a:solidFill>
                <a:schemeClr val="tx1">
                  <a:lumMod val="75000"/>
                  <a:lumOff val="25000"/>
                </a:schemeClr>
              </a:solidFill>
            </a:endParaRPr>
          </a:p>
        </p:txBody>
      </p:sp>
      <p:pic>
        <p:nvPicPr>
          <p:cNvPr id="160770" name="Picture 2" descr="Related image">
            <a:extLst>
              <a:ext uri="{FF2B5EF4-FFF2-40B4-BE49-F238E27FC236}">
                <a16:creationId xmlns:a16="http://schemas.microsoft.com/office/drawing/2014/main" id="{BB1A6C80-A9C8-4F35-8CA8-516CA4102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 y="4599856"/>
            <a:ext cx="3169823" cy="17810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056BA05-13A3-404B-87D5-1CBBC1ACBBF6}"/>
              </a:ext>
            </a:extLst>
          </p:cNvPr>
          <p:cNvSpPr/>
          <p:nvPr/>
        </p:nvSpPr>
        <p:spPr>
          <a:xfrm>
            <a:off x="706897" y="4100822"/>
            <a:ext cx="2836161" cy="461665"/>
          </a:xfrm>
          <a:prstGeom prst="rect">
            <a:avLst/>
          </a:prstGeom>
        </p:spPr>
        <p:txBody>
          <a:bodyPr wrap="none">
            <a:spAutoFit/>
          </a:bodyPr>
          <a:lstStyle/>
          <a:p>
            <a:r>
              <a:rPr lang="en-US" sz="2400" b="1" dirty="0">
                <a:solidFill>
                  <a:schemeClr val="tx1">
                    <a:lumMod val="75000"/>
                    <a:lumOff val="25000"/>
                  </a:schemeClr>
                </a:solidFill>
              </a:rPr>
              <a:t>Pedestrian detection</a:t>
            </a:r>
            <a:endParaRPr lang="en-US" sz="2400" dirty="0">
              <a:solidFill>
                <a:schemeClr val="tx1">
                  <a:lumMod val="75000"/>
                  <a:lumOff val="25000"/>
                </a:schemeClr>
              </a:solidFill>
            </a:endParaRPr>
          </a:p>
        </p:txBody>
      </p:sp>
      <p:cxnSp>
        <p:nvCxnSpPr>
          <p:cNvPr id="3" name="Straight Arrow Connector 2">
            <a:extLst>
              <a:ext uri="{FF2B5EF4-FFF2-40B4-BE49-F238E27FC236}">
                <a16:creationId xmlns:a16="http://schemas.microsoft.com/office/drawing/2014/main" id="{D2362CAC-C327-437D-BECB-56DC6631C1D6}"/>
              </a:ext>
            </a:extLst>
          </p:cNvPr>
          <p:cNvCxnSpPr>
            <a:cxnSpLocks/>
            <a:stCxn id="5" idx="3"/>
          </p:cNvCxnSpPr>
          <p:nvPr/>
        </p:nvCxnSpPr>
        <p:spPr>
          <a:xfrm>
            <a:off x="3709890" y="3093053"/>
            <a:ext cx="1819182" cy="10077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D2D1CE-419C-4F05-A8F9-CB1DD0F3F64C}"/>
              </a:ext>
            </a:extLst>
          </p:cNvPr>
          <p:cNvCxnSpPr>
            <a:cxnSpLocks/>
            <a:stCxn id="160770" idx="3"/>
          </p:cNvCxnSpPr>
          <p:nvPr/>
        </p:nvCxnSpPr>
        <p:spPr>
          <a:xfrm flipV="1">
            <a:off x="3709890" y="4331655"/>
            <a:ext cx="1819182" cy="115872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AutoShape 4" descr="https://miro.medium.com/max/1050/1*umJ5XJ3PS828PE0cr8nCmg.png">
            <a:extLst>
              <a:ext uri="{FF2B5EF4-FFF2-40B4-BE49-F238E27FC236}">
                <a16:creationId xmlns:a16="http://schemas.microsoft.com/office/drawing/2014/main" id="{5A835D5A-8765-4180-92C3-4943FAAACF16}"/>
              </a:ext>
            </a:extLst>
          </p:cNvPr>
          <p:cNvSpPr>
            <a:spLocks noChangeAspect="1" noChangeArrowheads="1"/>
          </p:cNvSpPr>
          <p:nvPr/>
        </p:nvSpPr>
        <p:spPr bwMode="auto">
          <a:xfrm>
            <a:off x="53766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4F354945-C319-4331-AD62-DDF5EC18A63C}"/>
              </a:ext>
            </a:extLst>
          </p:cNvPr>
          <p:cNvPicPr>
            <a:picLocks noChangeAspect="1"/>
          </p:cNvPicPr>
          <p:nvPr/>
        </p:nvPicPr>
        <p:blipFill>
          <a:blip r:embed="rId4"/>
          <a:stretch>
            <a:fillRect/>
          </a:stretch>
        </p:blipFill>
        <p:spPr>
          <a:xfrm>
            <a:off x="5649087" y="2923822"/>
            <a:ext cx="5975985" cy="2353998"/>
          </a:xfrm>
          <a:prstGeom prst="rect">
            <a:avLst/>
          </a:prstGeom>
        </p:spPr>
      </p:pic>
      <p:sp>
        <p:nvSpPr>
          <p:cNvPr id="11" name="Rectangle 10">
            <a:extLst>
              <a:ext uri="{FF2B5EF4-FFF2-40B4-BE49-F238E27FC236}">
                <a16:creationId xmlns:a16="http://schemas.microsoft.com/office/drawing/2014/main" id="{1CFC0854-ADA2-4F42-B6DC-909D7BC410AA}"/>
              </a:ext>
            </a:extLst>
          </p:cNvPr>
          <p:cNvSpPr/>
          <p:nvPr/>
        </p:nvSpPr>
        <p:spPr>
          <a:xfrm>
            <a:off x="7481955" y="2332982"/>
            <a:ext cx="2310248" cy="461665"/>
          </a:xfrm>
          <a:prstGeom prst="rect">
            <a:avLst/>
          </a:prstGeom>
        </p:spPr>
        <p:txBody>
          <a:bodyPr wrap="none">
            <a:spAutoFit/>
          </a:bodyPr>
          <a:lstStyle/>
          <a:p>
            <a:r>
              <a:rPr lang="en-US" sz="2400" b="1" dirty="0">
                <a:solidFill>
                  <a:schemeClr val="tx1">
                    <a:lumMod val="75000"/>
                    <a:lumOff val="25000"/>
                  </a:schemeClr>
                </a:solidFill>
              </a:rPr>
              <a:t>Motion planning</a:t>
            </a:r>
            <a:endParaRPr lang="en-US" sz="24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DAC7369E-5A40-4F68-AECE-B8CB8FB89795}"/>
              </a:ext>
            </a:extLst>
          </p:cNvPr>
          <p:cNvSpPr/>
          <p:nvPr/>
        </p:nvSpPr>
        <p:spPr>
          <a:xfrm>
            <a:off x="3695593" y="3975662"/>
            <a:ext cx="1680012" cy="646331"/>
          </a:xfrm>
          <a:prstGeom prst="rect">
            <a:avLst/>
          </a:prstGeom>
        </p:spPr>
        <p:txBody>
          <a:bodyPr wrap="none">
            <a:spAutoFit/>
          </a:bodyPr>
          <a:lstStyle/>
          <a:p>
            <a:r>
              <a:rPr lang="en-US" b="1" dirty="0">
                <a:solidFill>
                  <a:srgbClr val="C00000"/>
                </a:solidFill>
              </a:rPr>
              <a:t>Cameras, Radar</a:t>
            </a:r>
          </a:p>
          <a:p>
            <a:r>
              <a:rPr lang="en-US" b="1" dirty="0">
                <a:solidFill>
                  <a:srgbClr val="C00000"/>
                </a:solidFill>
              </a:rPr>
              <a:t>GPS, Maps</a:t>
            </a:r>
            <a:endParaRPr lang="en-US" dirty="0">
              <a:solidFill>
                <a:srgbClr val="C00000"/>
              </a:solidFill>
            </a:endParaRPr>
          </a:p>
        </p:txBody>
      </p:sp>
      <p:sp>
        <p:nvSpPr>
          <p:cNvPr id="14" name="Rectangle 13">
            <a:extLst>
              <a:ext uri="{FF2B5EF4-FFF2-40B4-BE49-F238E27FC236}">
                <a16:creationId xmlns:a16="http://schemas.microsoft.com/office/drawing/2014/main" id="{1584732A-DAE7-4942-89B8-FF5CEB9B2CDE}"/>
              </a:ext>
            </a:extLst>
          </p:cNvPr>
          <p:cNvSpPr/>
          <p:nvPr/>
        </p:nvSpPr>
        <p:spPr>
          <a:xfrm rot="1800000">
            <a:off x="3612944" y="3044275"/>
            <a:ext cx="1958421" cy="338554"/>
          </a:xfrm>
          <a:prstGeom prst="rect">
            <a:avLst/>
          </a:prstGeom>
        </p:spPr>
        <p:txBody>
          <a:bodyPr wrap="none">
            <a:spAutoFit/>
          </a:bodyPr>
          <a:lstStyle/>
          <a:p>
            <a:r>
              <a:rPr lang="en-US" sz="1600" b="1" dirty="0">
                <a:solidFill>
                  <a:srgbClr val="C00000"/>
                </a:solidFill>
              </a:rPr>
              <a:t>Trajectory prediction</a:t>
            </a:r>
            <a:endParaRPr lang="en-US" sz="1600" dirty="0">
              <a:solidFill>
                <a:srgbClr val="C00000"/>
              </a:solidFill>
            </a:endParaRPr>
          </a:p>
        </p:txBody>
      </p:sp>
      <p:sp>
        <p:nvSpPr>
          <p:cNvPr id="17" name="Rectangle 16">
            <a:extLst>
              <a:ext uri="{FF2B5EF4-FFF2-40B4-BE49-F238E27FC236}">
                <a16:creationId xmlns:a16="http://schemas.microsoft.com/office/drawing/2014/main" id="{2DEF71CF-3512-4C47-8397-F66A061931F7}"/>
              </a:ext>
            </a:extLst>
          </p:cNvPr>
          <p:cNvSpPr/>
          <p:nvPr/>
        </p:nvSpPr>
        <p:spPr>
          <a:xfrm rot="19486318">
            <a:off x="3778251" y="4968948"/>
            <a:ext cx="1958421" cy="338554"/>
          </a:xfrm>
          <a:prstGeom prst="rect">
            <a:avLst/>
          </a:prstGeom>
        </p:spPr>
        <p:txBody>
          <a:bodyPr wrap="none">
            <a:spAutoFit/>
          </a:bodyPr>
          <a:lstStyle/>
          <a:p>
            <a:r>
              <a:rPr lang="en-US" sz="1600" b="1" dirty="0">
                <a:solidFill>
                  <a:srgbClr val="C00000"/>
                </a:solidFill>
              </a:rPr>
              <a:t>Trajectory prediction</a:t>
            </a:r>
            <a:endParaRPr lang="en-US" sz="1600" dirty="0">
              <a:solidFill>
                <a:srgbClr val="C00000"/>
              </a:solidFill>
            </a:endParaRPr>
          </a:p>
        </p:txBody>
      </p:sp>
      <p:sp>
        <p:nvSpPr>
          <p:cNvPr id="18" name="Rectangle 17">
            <a:extLst>
              <a:ext uri="{FF2B5EF4-FFF2-40B4-BE49-F238E27FC236}">
                <a16:creationId xmlns:a16="http://schemas.microsoft.com/office/drawing/2014/main" id="{4C31833D-1086-4FBD-A248-B115649A7BC3}"/>
              </a:ext>
            </a:extLst>
          </p:cNvPr>
          <p:cNvSpPr/>
          <p:nvPr/>
        </p:nvSpPr>
        <p:spPr>
          <a:xfrm>
            <a:off x="3847993" y="5828846"/>
            <a:ext cx="1776833" cy="646331"/>
          </a:xfrm>
          <a:prstGeom prst="rect">
            <a:avLst/>
          </a:prstGeom>
        </p:spPr>
        <p:txBody>
          <a:bodyPr wrap="none">
            <a:spAutoFit/>
          </a:bodyPr>
          <a:lstStyle/>
          <a:p>
            <a:r>
              <a:rPr lang="en-US" b="1" dirty="0">
                <a:solidFill>
                  <a:srgbClr val="C00000"/>
                </a:solidFill>
              </a:rPr>
              <a:t>Lane, Light,</a:t>
            </a:r>
          </a:p>
          <a:p>
            <a:r>
              <a:rPr lang="en-US" b="1" dirty="0">
                <a:solidFill>
                  <a:srgbClr val="C00000"/>
                </a:solidFill>
              </a:rPr>
              <a:t>Object detection</a:t>
            </a:r>
            <a:endParaRPr lang="en-US" dirty="0">
              <a:solidFill>
                <a:srgbClr val="C00000"/>
              </a:solidFill>
            </a:endParaRPr>
          </a:p>
        </p:txBody>
      </p:sp>
    </p:spTree>
    <p:extLst>
      <p:ext uri="{BB962C8B-B14F-4D97-AF65-F5344CB8AC3E}">
        <p14:creationId xmlns:p14="http://schemas.microsoft.com/office/powerpoint/2010/main" val="1001066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pic>
        <p:nvPicPr>
          <p:cNvPr id="5" name="Picture 4">
            <a:extLst>
              <a:ext uri="{FF2B5EF4-FFF2-40B4-BE49-F238E27FC236}">
                <a16:creationId xmlns:a16="http://schemas.microsoft.com/office/drawing/2014/main" id="{FBF7D12B-4BA1-462C-97CF-79660927E136}"/>
              </a:ext>
            </a:extLst>
          </p:cNvPr>
          <p:cNvPicPr>
            <a:picLocks noChangeAspect="1"/>
          </p:cNvPicPr>
          <p:nvPr/>
        </p:nvPicPr>
        <p:blipFill>
          <a:blip r:embed="rId2"/>
          <a:stretch>
            <a:fillRect/>
          </a:stretch>
        </p:blipFill>
        <p:spPr>
          <a:xfrm>
            <a:off x="540067" y="2231136"/>
            <a:ext cx="3169823" cy="1723834"/>
          </a:xfrm>
          <a:prstGeom prst="rect">
            <a:avLst/>
          </a:prstGeom>
        </p:spPr>
      </p:pic>
      <p:sp>
        <p:nvSpPr>
          <p:cNvPr id="6" name="Rectangle 5">
            <a:extLst>
              <a:ext uri="{FF2B5EF4-FFF2-40B4-BE49-F238E27FC236}">
                <a16:creationId xmlns:a16="http://schemas.microsoft.com/office/drawing/2014/main" id="{556297DE-EA2C-4AF3-9FEC-B3B2951CE51D}"/>
              </a:ext>
            </a:extLst>
          </p:cNvPr>
          <p:cNvSpPr/>
          <p:nvPr/>
        </p:nvSpPr>
        <p:spPr>
          <a:xfrm>
            <a:off x="1176385" y="1680710"/>
            <a:ext cx="1897186" cy="461665"/>
          </a:xfrm>
          <a:prstGeom prst="rect">
            <a:avLst/>
          </a:prstGeom>
        </p:spPr>
        <p:txBody>
          <a:bodyPr wrap="none">
            <a:spAutoFit/>
          </a:bodyPr>
          <a:lstStyle/>
          <a:p>
            <a:r>
              <a:rPr lang="en-US" sz="2400" b="1" dirty="0">
                <a:solidFill>
                  <a:schemeClr val="tx1">
                    <a:lumMod val="75000"/>
                    <a:lumOff val="25000"/>
                  </a:schemeClr>
                </a:solidFill>
              </a:rPr>
              <a:t>Car detection</a:t>
            </a:r>
            <a:endParaRPr lang="en-US" sz="2400" dirty="0">
              <a:solidFill>
                <a:schemeClr val="tx1">
                  <a:lumMod val="75000"/>
                  <a:lumOff val="25000"/>
                </a:schemeClr>
              </a:solidFill>
            </a:endParaRPr>
          </a:p>
        </p:txBody>
      </p:sp>
      <p:pic>
        <p:nvPicPr>
          <p:cNvPr id="160770" name="Picture 2" descr="Related image">
            <a:extLst>
              <a:ext uri="{FF2B5EF4-FFF2-40B4-BE49-F238E27FC236}">
                <a16:creationId xmlns:a16="http://schemas.microsoft.com/office/drawing/2014/main" id="{BB1A6C80-A9C8-4F35-8CA8-516CA4102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 y="4599856"/>
            <a:ext cx="3169823" cy="17810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056BA05-13A3-404B-87D5-1CBBC1ACBBF6}"/>
              </a:ext>
            </a:extLst>
          </p:cNvPr>
          <p:cNvSpPr/>
          <p:nvPr/>
        </p:nvSpPr>
        <p:spPr>
          <a:xfrm>
            <a:off x="706897" y="4100822"/>
            <a:ext cx="2836161" cy="461665"/>
          </a:xfrm>
          <a:prstGeom prst="rect">
            <a:avLst/>
          </a:prstGeom>
        </p:spPr>
        <p:txBody>
          <a:bodyPr wrap="none">
            <a:spAutoFit/>
          </a:bodyPr>
          <a:lstStyle/>
          <a:p>
            <a:r>
              <a:rPr lang="en-US" sz="2400" b="1" dirty="0">
                <a:solidFill>
                  <a:schemeClr val="tx1">
                    <a:lumMod val="75000"/>
                    <a:lumOff val="25000"/>
                  </a:schemeClr>
                </a:solidFill>
              </a:rPr>
              <a:t>Pedestrian detection</a:t>
            </a:r>
            <a:endParaRPr lang="en-US" sz="2400" dirty="0">
              <a:solidFill>
                <a:schemeClr val="tx1">
                  <a:lumMod val="75000"/>
                  <a:lumOff val="25000"/>
                </a:schemeClr>
              </a:solidFill>
            </a:endParaRPr>
          </a:p>
        </p:txBody>
      </p:sp>
      <p:cxnSp>
        <p:nvCxnSpPr>
          <p:cNvPr id="3" name="Straight Arrow Connector 2">
            <a:extLst>
              <a:ext uri="{FF2B5EF4-FFF2-40B4-BE49-F238E27FC236}">
                <a16:creationId xmlns:a16="http://schemas.microsoft.com/office/drawing/2014/main" id="{D2362CAC-C327-437D-BECB-56DC6631C1D6}"/>
              </a:ext>
            </a:extLst>
          </p:cNvPr>
          <p:cNvCxnSpPr>
            <a:cxnSpLocks/>
            <a:stCxn id="5" idx="3"/>
          </p:cNvCxnSpPr>
          <p:nvPr/>
        </p:nvCxnSpPr>
        <p:spPr>
          <a:xfrm>
            <a:off x="3709890" y="3093053"/>
            <a:ext cx="1819182" cy="10077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D2D1CE-419C-4F05-A8F9-CB1DD0F3F64C}"/>
              </a:ext>
            </a:extLst>
          </p:cNvPr>
          <p:cNvCxnSpPr>
            <a:cxnSpLocks/>
            <a:stCxn id="160770" idx="3"/>
          </p:cNvCxnSpPr>
          <p:nvPr/>
        </p:nvCxnSpPr>
        <p:spPr>
          <a:xfrm flipV="1">
            <a:off x="3709890" y="4331655"/>
            <a:ext cx="1819182" cy="115872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AutoShape 4" descr="https://miro.medium.com/max/1050/1*umJ5XJ3PS828PE0cr8nCmg.png">
            <a:extLst>
              <a:ext uri="{FF2B5EF4-FFF2-40B4-BE49-F238E27FC236}">
                <a16:creationId xmlns:a16="http://schemas.microsoft.com/office/drawing/2014/main" id="{5A835D5A-8765-4180-92C3-4943FAAACF16}"/>
              </a:ext>
            </a:extLst>
          </p:cNvPr>
          <p:cNvSpPr>
            <a:spLocks noChangeAspect="1" noChangeArrowheads="1"/>
          </p:cNvSpPr>
          <p:nvPr/>
        </p:nvSpPr>
        <p:spPr bwMode="auto">
          <a:xfrm>
            <a:off x="53766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4F354945-C319-4331-AD62-DDF5EC18A63C}"/>
              </a:ext>
            </a:extLst>
          </p:cNvPr>
          <p:cNvPicPr>
            <a:picLocks noChangeAspect="1"/>
          </p:cNvPicPr>
          <p:nvPr/>
        </p:nvPicPr>
        <p:blipFill>
          <a:blip r:embed="rId4"/>
          <a:stretch>
            <a:fillRect/>
          </a:stretch>
        </p:blipFill>
        <p:spPr>
          <a:xfrm>
            <a:off x="5649087" y="2923822"/>
            <a:ext cx="5975985" cy="2353998"/>
          </a:xfrm>
          <a:prstGeom prst="rect">
            <a:avLst/>
          </a:prstGeom>
        </p:spPr>
      </p:pic>
      <p:sp>
        <p:nvSpPr>
          <p:cNvPr id="11" name="Rectangle 10">
            <a:extLst>
              <a:ext uri="{FF2B5EF4-FFF2-40B4-BE49-F238E27FC236}">
                <a16:creationId xmlns:a16="http://schemas.microsoft.com/office/drawing/2014/main" id="{1CFC0854-ADA2-4F42-B6DC-909D7BC410AA}"/>
              </a:ext>
            </a:extLst>
          </p:cNvPr>
          <p:cNvSpPr/>
          <p:nvPr/>
        </p:nvSpPr>
        <p:spPr>
          <a:xfrm>
            <a:off x="7481955" y="2332982"/>
            <a:ext cx="2310248" cy="461665"/>
          </a:xfrm>
          <a:prstGeom prst="rect">
            <a:avLst/>
          </a:prstGeom>
        </p:spPr>
        <p:txBody>
          <a:bodyPr wrap="none">
            <a:spAutoFit/>
          </a:bodyPr>
          <a:lstStyle/>
          <a:p>
            <a:r>
              <a:rPr lang="en-US" sz="2400" b="1" dirty="0">
                <a:solidFill>
                  <a:schemeClr val="tx1">
                    <a:lumMod val="75000"/>
                    <a:lumOff val="25000"/>
                  </a:schemeClr>
                </a:solidFill>
              </a:rPr>
              <a:t>Motion planning</a:t>
            </a:r>
            <a:endParaRPr lang="en-US" sz="2400" dirty="0">
              <a:solidFill>
                <a:schemeClr val="tx1">
                  <a:lumMod val="75000"/>
                  <a:lumOff val="25000"/>
                </a:schemeClr>
              </a:solidFill>
            </a:endParaRPr>
          </a:p>
        </p:txBody>
      </p:sp>
      <p:sp>
        <p:nvSpPr>
          <p:cNvPr id="12" name="Rectangle 11">
            <a:extLst>
              <a:ext uri="{FF2B5EF4-FFF2-40B4-BE49-F238E27FC236}">
                <a16:creationId xmlns:a16="http://schemas.microsoft.com/office/drawing/2014/main" id="{98710919-717F-4388-B6D8-4D4A9EC4FB7F}"/>
              </a:ext>
            </a:extLst>
          </p:cNvPr>
          <p:cNvSpPr/>
          <p:nvPr/>
        </p:nvSpPr>
        <p:spPr>
          <a:xfrm>
            <a:off x="7041321" y="5329166"/>
            <a:ext cx="3191515" cy="461665"/>
          </a:xfrm>
          <a:prstGeom prst="rect">
            <a:avLst/>
          </a:prstGeom>
        </p:spPr>
        <p:txBody>
          <a:bodyPr wrap="none">
            <a:spAutoFit/>
          </a:bodyPr>
          <a:lstStyle/>
          <a:p>
            <a:r>
              <a:rPr lang="en-US" sz="2400" b="1" dirty="0">
                <a:solidFill>
                  <a:schemeClr val="accent6"/>
                </a:solidFill>
              </a:rPr>
              <a:t>Steer, Accelerate, Brake</a:t>
            </a:r>
            <a:endParaRPr lang="en-US" sz="2400" dirty="0">
              <a:solidFill>
                <a:schemeClr val="accent6"/>
              </a:solidFill>
            </a:endParaRPr>
          </a:p>
        </p:txBody>
      </p:sp>
      <p:sp>
        <p:nvSpPr>
          <p:cNvPr id="13" name="Rectangle 12">
            <a:extLst>
              <a:ext uri="{FF2B5EF4-FFF2-40B4-BE49-F238E27FC236}">
                <a16:creationId xmlns:a16="http://schemas.microsoft.com/office/drawing/2014/main" id="{DAC7369E-5A40-4F68-AECE-B8CB8FB89795}"/>
              </a:ext>
            </a:extLst>
          </p:cNvPr>
          <p:cNvSpPr/>
          <p:nvPr/>
        </p:nvSpPr>
        <p:spPr>
          <a:xfrm>
            <a:off x="3695593" y="3975662"/>
            <a:ext cx="1680012" cy="646331"/>
          </a:xfrm>
          <a:prstGeom prst="rect">
            <a:avLst/>
          </a:prstGeom>
        </p:spPr>
        <p:txBody>
          <a:bodyPr wrap="none">
            <a:spAutoFit/>
          </a:bodyPr>
          <a:lstStyle/>
          <a:p>
            <a:r>
              <a:rPr lang="en-US" b="1" dirty="0">
                <a:solidFill>
                  <a:srgbClr val="C00000"/>
                </a:solidFill>
              </a:rPr>
              <a:t>Cameras, Radar</a:t>
            </a:r>
          </a:p>
          <a:p>
            <a:r>
              <a:rPr lang="en-US" b="1" dirty="0">
                <a:solidFill>
                  <a:srgbClr val="C00000"/>
                </a:solidFill>
              </a:rPr>
              <a:t>GPS, Maps</a:t>
            </a:r>
            <a:endParaRPr lang="en-US" dirty="0">
              <a:solidFill>
                <a:srgbClr val="C00000"/>
              </a:solidFill>
            </a:endParaRPr>
          </a:p>
        </p:txBody>
      </p:sp>
      <p:sp>
        <p:nvSpPr>
          <p:cNvPr id="14" name="Rectangle 13">
            <a:extLst>
              <a:ext uri="{FF2B5EF4-FFF2-40B4-BE49-F238E27FC236}">
                <a16:creationId xmlns:a16="http://schemas.microsoft.com/office/drawing/2014/main" id="{1584732A-DAE7-4942-89B8-FF5CEB9B2CDE}"/>
              </a:ext>
            </a:extLst>
          </p:cNvPr>
          <p:cNvSpPr/>
          <p:nvPr/>
        </p:nvSpPr>
        <p:spPr>
          <a:xfrm rot="1800000">
            <a:off x="3612944" y="3044275"/>
            <a:ext cx="1958421" cy="338554"/>
          </a:xfrm>
          <a:prstGeom prst="rect">
            <a:avLst/>
          </a:prstGeom>
        </p:spPr>
        <p:txBody>
          <a:bodyPr wrap="none">
            <a:spAutoFit/>
          </a:bodyPr>
          <a:lstStyle/>
          <a:p>
            <a:r>
              <a:rPr lang="en-US" sz="1600" b="1" dirty="0">
                <a:solidFill>
                  <a:srgbClr val="C00000"/>
                </a:solidFill>
              </a:rPr>
              <a:t>Trajectory prediction</a:t>
            </a:r>
            <a:endParaRPr lang="en-US" sz="1600" dirty="0">
              <a:solidFill>
                <a:srgbClr val="C00000"/>
              </a:solidFill>
            </a:endParaRPr>
          </a:p>
        </p:txBody>
      </p:sp>
      <p:sp>
        <p:nvSpPr>
          <p:cNvPr id="17" name="Rectangle 16">
            <a:extLst>
              <a:ext uri="{FF2B5EF4-FFF2-40B4-BE49-F238E27FC236}">
                <a16:creationId xmlns:a16="http://schemas.microsoft.com/office/drawing/2014/main" id="{2DEF71CF-3512-4C47-8397-F66A061931F7}"/>
              </a:ext>
            </a:extLst>
          </p:cNvPr>
          <p:cNvSpPr/>
          <p:nvPr/>
        </p:nvSpPr>
        <p:spPr>
          <a:xfrm rot="19486318">
            <a:off x="3778251" y="4968948"/>
            <a:ext cx="1958421" cy="338554"/>
          </a:xfrm>
          <a:prstGeom prst="rect">
            <a:avLst/>
          </a:prstGeom>
        </p:spPr>
        <p:txBody>
          <a:bodyPr wrap="none">
            <a:spAutoFit/>
          </a:bodyPr>
          <a:lstStyle/>
          <a:p>
            <a:r>
              <a:rPr lang="en-US" sz="1600" b="1" dirty="0">
                <a:solidFill>
                  <a:srgbClr val="C00000"/>
                </a:solidFill>
              </a:rPr>
              <a:t>Trajectory prediction</a:t>
            </a:r>
            <a:endParaRPr lang="en-US" sz="1600" dirty="0">
              <a:solidFill>
                <a:srgbClr val="C00000"/>
              </a:solidFill>
            </a:endParaRPr>
          </a:p>
        </p:txBody>
      </p:sp>
      <p:sp>
        <p:nvSpPr>
          <p:cNvPr id="18" name="Rectangle 17">
            <a:extLst>
              <a:ext uri="{FF2B5EF4-FFF2-40B4-BE49-F238E27FC236}">
                <a16:creationId xmlns:a16="http://schemas.microsoft.com/office/drawing/2014/main" id="{4C31833D-1086-4FBD-A248-B115649A7BC3}"/>
              </a:ext>
            </a:extLst>
          </p:cNvPr>
          <p:cNvSpPr/>
          <p:nvPr/>
        </p:nvSpPr>
        <p:spPr>
          <a:xfrm>
            <a:off x="3847993" y="5828846"/>
            <a:ext cx="1776833" cy="646331"/>
          </a:xfrm>
          <a:prstGeom prst="rect">
            <a:avLst/>
          </a:prstGeom>
        </p:spPr>
        <p:txBody>
          <a:bodyPr wrap="none">
            <a:spAutoFit/>
          </a:bodyPr>
          <a:lstStyle/>
          <a:p>
            <a:r>
              <a:rPr lang="en-US" b="1" dirty="0">
                <a:solidFill>
                  <a:srgbClr val="C00000"/>
                </a:solidFill>
              </a:rPr>
              <a:t>Lane, Light,</a:t>
            </a:r>
          </a:p>
          <a:p>
            <a:r>
              <a:rPr lang="en-US" b="1" dirty="0">
                <a:solidFill>
                  <a:srgbClr val="C00000"/>
                </a:solidFill>
              </a:rPr>
              <a:t>Object detection</a:t>
            </a:r>
            <a:endParaRPr lang="en-US" dirty="0">
              <a:solidFill>
                <a:srgbClr val="C00000"/>
              </a:solidFill>
            </a:endParaRPr>
          </a:p>
        </p:txBody>
      </p:sp>
    </p:spTree>
    <p:extLst>
      <p:ext uri="{BB962C8B-B14F-4D97-AF65-F5344CB8AC3E}">
        <p14:creationId xmlns:p14="http://schemas.microsoft.com/office/powerpoint/2010/main" val="2284418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5FC57-5E81-4EB8-AF02-A1B82177B653}"/>
              </a:ext>
            </a:extLst>
          </p:cNvPr>
          <p:cNvPicPr>
            <a:picLocks noChangeAspect="1"/>
          </p:cNvPicPr>
          <p:nvPr/>
        </p:nvPicPr>
        <p:blipFill>
          <a:blip r:embed="rId2"/>
          <a:stretch>
            <a:fillRect/>
          </a:stretch>
        </p:blipFill>
        <p:spPr>
          <a:xfrm>
            <a:off x="0" y="78280"/>
            <a:ext cx="12192000" cy="6701440"/>
          </a:xfrm>
          <a:prstGeom prst="rect">
            <a:avLst/>
          </a:prstGeom>
        </p:spPr>
      </p:pic>
    </p:spTree>
    <p:extLst>
      <p:ext uri="{BB962C8B-B14F-4D97-AF65-F5344CB8AC3E}">
        <p14:creationId xmlns:p14="http://schemas.microsoft.com/office/powerpoint/2010/main" val="1686397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E09BCD-B2DB-4846-BC5E-9B5C1865FFB4}"/>
              </a:ext>
            </a:extLst>
          </p:cNvPr>
          <p:cNvPicPr>
            <a:picLocks noChangeAspect="1"/>
          </p:cNvPicPr>
          <p:nvPr/>
        </p:nvPicPr>
        <p:blipFill>
          <a:blip r:embed="rId2"/>
          <a:stretch>
            <a:fillRect/>
          </a:stretch>
        </p:blipFill>
        <p:spPr>
          <a:xfrm>
            <a:off x="461962" y="257175"/>
            <a:ext cx="11268075" cy="6343650"/>
          </a:xfrm>
          <a:prstGeom prst="rect">
            <a:avLst/>
          </a:prstGeom>
        </p:spPr>
      </p:pic>
    </p:spTree>
    <p:extLst>
      <p:ext uri="{BB962C8B-B14F-4D97-AF65-F5344CB8AC3E}">
        <p14:creationId xmlns:p14="http://schemas.microsoft.com/office/powerpoint/2010/main" val="3790261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F48C5D-30F0-4820-AAC6-CDEDB7C15108}"/>
              </a:ext>
            </a:extLst>
          </p:cNvPr>
          <p:cNvPicPr>
            <a:picLocks noChangeAspect="1"/>
          </p:cNvPicPr>
          <p:nvPr/>
        </p:nvPicPr>
        <p:blipFill>
          <a:blip r:embed="rId2"/>
          <a:stretch>
            <a:fillRect/>
          </a:stretch>
        </p:blipFill>
        <p:spPr>
          <a:xfrm>
            <a:off x="452437" y="133350"/>
            <a:ext cx="11287125" cy="6591300"/>
          </a:xfrm>
          <a:prstGeom prst="rect">
            <a:avLst/>
          </a:prstGeom>
        </p:spPr>
      </p:pic>
    </p:spTree>
    <p:extLst>
      <p:ext uri="{BB962C8B-B14F-4D97-AF65-F5344CB8AC3E}">
        <p14:creationId xmlns:p14="http://schemas.microsoft.com/office/powerpoint/2010/main" val="2607732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8A2D4-FEC3-4B40-96E0-DAEB8101B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07957" cy="6858000"/>
          </a:xfrm>
          <a:prstGeom prst="rect">
            <a:avLst/>
          </a:prstGeom>
        </p:spPr>
      </p:pic>
    </p:spTree>
    <p:extLst>
      <p:ext uri="{BB962C8B-B14F-4D97-AF65-F5344CB8AC3E}">
        <p14:creationId xmlns:p14="http://schemas.microsoft.com/office/powerpoint/2010/main" val="192229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Waymo driving">
            <a:extLst>
              <a:ext uri="{FF2B5EF4-FFF2-40B4-BE49-F238E27FC236}">
                <a16:creationId xmlns:a16="http://schemas.microsoft.com/office/drawing/2014/main" id="{CF75A110-8236-408A-9ADF-1C6C37CA0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50" y="0"/>
            <a:ext cx="9791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95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Related image">
            <a:extLst>
              <a:ext uri="{FF2B5EF4-FFF2-40B4-BE49-F238E27FC236}">
                <a16:creationId xmlns:a16="http://schemas.microsoft.com/office/drawing/2014/main" id="{104EDC5E-4007-4EB0-A2FF-0BA39DB9629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9982EE11-EB3D-4BA0-ACFD-07A834B793DF}"/>
              </a:ext>
            </a:extLst>
          </p:cNvPr>
          <p:cNvPicPr>
            <a:picLocks noChangeAspect="1"/>
          </p:cNvPicPr>
          <p:nvPr/>
        </p:nvPicPr>
        <p:blipFill>
          <a:blip r:embed="rId2"/>
          <a:stretch>
            <a:fillRect/>
          </a:stretch>
        </p:blipFill>
        <p:spPr>
          <a:xfrm>
            <a:off x="0" y="12044"/>
            <a:ext cx="12192000" cy="6833912"/>
          </a:xfrm>
          <a:prstGeom prst="rect">
            <a:avLst/>
          </a:prstGeom>
        </p:spPr>
      </p:pic>
    </p:spTree>
    <p:extLst>
      <p:ext uri="{BB962C8B-B14F-4D97-AF65-F5344CB8AC3E}">
        <p14:creationId xmlns:p14="http://schemas.microsoft.com/office/powerpoint/2010/main" val="1310090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17582C-3863-448A-AC11-D92DD7A65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672" y="661806"/>
            <a:ext cx="10094655" cy="5673196"/>
          </a:xfrm>
          <a:prstGeom prst="rect">
            <a:avLst/>
          </a:prstGeom>
        </p:spPr>
      </p:pic>
    </p:spTree>
    <p:extLst>
      <p:ext uri="{BB962C8B-B14F-4D97-AF65-F5344CB8AC3E}">
        <p14:creationId xmlns:p14="http://schemas.microsoft.com/office/powerpoint/2010/main" val="48520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4" name="Picture 4" descr="how self-driving cars work">
            <a:extLst>
              <a:ext uri="{FF2B5EF4-FFF2-40B4-BE49-F238E27FC236}">
                <a16:creationId xmlns:a16="http://schemas.microsoft.com/office/drawing/2014/main" id="{6A8E6EEC-6776-4133-9F7F-1212D5270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81987"/>
            <a:ext cx="12192000" cy="47418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spTree>
    <p:extLst>
      <p:ext uri="{BB962C8B-B14F-4D97-AF65-F5344CB8AC3E}">
        <p14:creationId xmlns:p14="http://schemas.microsoft.com/office/powerpoint/2010/main" val="1185091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1F14222-8694-490D-8427-F1646FAE594F}"/>
              </a:ext>
            </a:extLst>
          </p:cNvPr>
          <p:cNvGrpSpPr/>
          <p:nvPr/>
        </p:nvGrpSpPr>
        <p:grpSpPr>
          <a:xfrm>
            <a:off x="135000" y="219456"/>
            <a:ext cx="10221216" cy="6858000"/>
            <a:chOff x="985392" y="0"/>
            <a:chExt cx="10221216" cy="6858000"/>
          </a:xfrm>
        </p:grpSpPr>
        <p:pic>
          <p:nvPicPr>
            <p:cNvPr id="6" name="Picture 5">
              <a:extLst>
                <a:ext uri="{FF2B5EF4-FFF2-40B4-BE49-F238E27FC236}">
                  <a16:creationId xmlns:a16="http://schemas.microsoft.com/office/drawing/2014/main" id="{E3A21FB4-426A-426C-8373-34FD70E72A4F}"/>
                </a:ext>
              </a:extLst>
            </p:cNvPr>
            <p:cNvPicPr>
              <a:picLocks noChangeAspect="1"/>
            </p:cNvPicPr>
            <p:nvPr/>
          </p:nvPicPr>
          <p:blipFill>
            <a:blip r:embed="rId2"/>
            <a:stretch>
              <a:fillRect/>
            </a:stretch>
          </p:blipFill>
          <p:spPr>
            <a:xfrm>
              <a:off x="985392" y="0"/>
              <a:ext cx="10221216" cy="6858000"/>
            </a:xfrm>
            <a:prstGeom prst="rect">
              <a:avLst/>
            </a:prstGeom>
          </p:spPr>
        </p:pic>
        <p:sp>
          <p:nvSpPr>
            <p:cNvPr id="7" name="Rectangle 6">
              <a:extLst>
                <a:ext uri="{FF2B5EF4-FFF2-40B4-BE49-F238E27FC236}">
                  <a16:creationId xmlns:a16="http://schemas.microsoft.com/office/drawing/2014/main" id="{A2B776BE-6CF6-4FEF-AAF2-F8CE61DED4DD}"/>
                </a:ext>
              </a:extLst>
            </p:cNvPr>
            <p:cNvSpPr/>
            <p:nvPr/>
          </p:nvSpPr>
          <p:spPr>
            <a:xfrm>
              <a:off x="1088136" y="0"/>
              <a:ext cx="3959352" cy="4059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9302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916F60-A04F-41C2-98DB-60FED8EF2579}"/>
              </a:ext>
            </a:extLst>
          </p:cNvPr>
          <p:cNvSpPr/>
          <p:nvPr/>
        </p:nvSpPr>
        <p:spPr>
          <a:xfrm>
            <a:off x="0" y="0"/>
            <a:ext cx="3048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202" name="Picture 2" descr="Related image">
            <a:extLst>
              <a:ext uri="{FF2B5EF4-FFF2-40B4-BE49-F238E27FC236}">
                <a16:creationId xmlns:a16="http://schemas.microsoft.com/office/drawing/2014/main" id="{FA16C142-44F8-4659-A36F-D7F1D12DA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3C2CAB-DCF9-44ED-9A6F-C8D3AE1631B4}"/>
              </a:ext>
            </a:extLst>
          </p:cNvPr>
          <p:cNvPicPr>
            <a:picLocks noChangeAspect="1"/>
          </p:cNvPicPr>
          <p:nvPr/>
        </p:nvPicPr>
        <p:blipFill rotWithShape="1">
          <a:blip r:embed="rId3"/>
          <a:srcRect l="1062" r="79935" b="6666"/>
          <a:stretch/>
        </p:blipFill>
        <p:spPr>
          <a:xfrm>
            <a:off x="1813560" y="2057400"/>
            <a:ext cx="1234440" cy="1280160"/>
          </a:xfrm>
          <a:prstGeom prst="rect">
            <a:avLst/>
          </a:prstGeom>
        </p:spPr>
      </p:pic>
    </p:spTree>
    <p:extLst>
      <p:ext uri="{BB962C8B-B14F-4D97-AF65-F5344CB8AC3E}">
        <p14:creationId xmlns:p14="http://schemas.microsoft.com/office/powerpoint/2010/main" val="269122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6ED8EE-B305-49D0-BB87-6196E4D5146C}"/>
              </a:ext>
            </a:extLst>
          </p:cNvPr>
          <p:cNvSpPr/>
          <p:nvPr/>
        </p:nvSpPr>
        <p:spPr>
          <a:xfrm>
            <a:off x="0" y="0"/>
            <a:ext cx="30674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226" name="Picture 2" descr="Related image">
            <a:extLst>
              <a:ext uri="{FF2B5EF4-FFF2-40B4-BE49-F238E27FC236}">
                <a16:creationId xmlns:a16="http://schemas.microsoft.com/office/drawing/2014/main" id="{5B9FCF38-34E7-4D1E-A014-33DEAF178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430" y="0"/>
            <a:ext cx="100881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5E0FE74-A26F-4E8A-82DD-2322A093F0C8}"/>
              </a:ext>
            </a:extLst>
          </p:cNvPr>
          <p:cNvPicPr>
            <a:picLocks noChangeAspect="1"/>
          </p:cNvPicPr>
          <p:nvPr/>
        </p:nvPicPr>
        <p:blipFill rotWithShape="1">
          <a:blip r:embed="rId3"/>
          <a:srcRect l="20628" r="60510" b="6666"/>
          <a:stretch/>
        </p:blipFill>
        <p:spPr>
          <a:xfrm>
            <a:off x="1842134" y="2057400"/>
            <a:ext cx="1225296" cy="1280160"/>
          </a:xfrm>
          <a:prstGeom prst="rect">
            <a:avLst/>
          </a:prstGeom>
        </p:spPr>
      </p:pic>
      <p:sp>
        <p:nvSpPr>
          <p:cNvPr id="3" name="Rectangle 2">
            <a:extLst>
              <a:ext uri="{FF2B5EF4-FFF2-40B4-BE49-F238E27FC236}">
                <a16:creationId xmlns:a16="http://schemas.microsoft.com/office/drawing/2014/main" id="{6190478C-9AE6-45A9-AD82-5A413D1C5298}"/>
              </a:ext>
            </a:extLst>
          </p:cNvPr>
          <p:cNvSpPr/>
          <p:nvPr/>
        </p:nvSpPr>
        <p:spPr>
          <a:xfrm>
            <a:off x="3067430" y="6620256"/>
            <a:ext cx="2949322" cy="2377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8186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5F25A8-7304-401B-A1DF-201148565496}"/>
              </a:ext>
            </a:extLst>
          </p:cNvPr>
          <p:cNvSpPr/>
          <p:nvPr/>
        </p:nvSpPr>
        <p:spPr>
          <a:xfrm>
            <a:off x="-1" y="0"/>
            <a:ext cx="30524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178" name="Picture 2" descr="Related image">
            <a:extLst>
              <a:ext uri="{FF2B5EF4-FFF2-40B4-BE49-F238E27FC236}">
                <a16:creationId xmlns:a16="http://schemas.microsoft.com/office/drawing/2014/main" id="{AA5C5EC4-5BE2-40D9-80FC-C2EBFF480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445" y="0"/>
            <a:ext cx="102933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A585FC4-86A4-4888-8392-8EA2EED6A859}"/>
              </a:ext>
            </a:extLst>
          </p:cNvPr>
          <p:cNvPicPr>
            <a:picLocks noChangeAspect="1"/>
          </p:cNvPicPr>
          <p:nvPr/>
        </p:nvPicPr>
        <p:blipFill rotWithShape="1">
          <a:blip r:embed="rId3"/>
          <a:srcRect l="40053" r="40381" b="6666"/>
          <a:stretch/>
        </p:blipFill>
        <p:spPr>
          <a:xfrm>
            <a:off x="1781429" y="2057400"/>
            <a:ext cx="1271016" cy="1280160"/>
          </a:xfrm>
          <a:prstGeom prst="rect">
            <a:avLst/>
          </a:prstGeom>
        </p:spPr>
      </p:pic>
    </p:spTree>
    <p:extLst>
      <p:ext uri="{BB962C8B-B14F-4D97-AF65-F5344CB8AC3E}">
        <p14:creationId xmlns:p14="http://schemas.microsoft.com/office/powerpoint/2010/main" val="3095327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6FBCBD-C40E-45EB-B2CF-AC7D8A1855B0}"/>
              </a:ext>
            </a:extLst>
          </p:cNvPr>
          <p:cNvSpPr/>
          <p:nvPr/>
        </p:nvSpPr>
        <p:spPr>
          <a:xfrm>
            <a:off x="0" y="0"/>
            <a:ext cx="305219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698" name="Picture 2" descr="Related image">
            <a:extLst>
              <a:ext uri="{FF2B5EF4-FFF2-40B4-BE49-F238E27FC236}">
                <a16:creationId xmlns:a16="http://schemas.microsoft.com/office/drawing/2014/main" id="{83E818FF-9327-4F97-B6E2-F5B6ED2F5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2190" y="0"/>
            <a:ext cx="90908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715B312-6E19-4427-A03C-BDBCDDB2CFDF}"/>
              </a:ext>
            </a:extLst>
          </p:cNvPr>
          <p:cNvPicPr>
            <a:picLocks noChangeAspect="1"/>
          </p:cNvPicPr>
          <p:nvPr/>
        </p:nvPicPr>
        <p:blipFill rotWithShape="1">
          <a:blip r:embed="rId3"/>
          <a:srcRect l="59760" r="20956" b="5334"/>
          <a:stretch/>
        </p:blipFill>
        <p:spPr>
          <a:xfrm>
            <a:off x="1799462" y="2057400"/>
            <a:ext cx="1252728" cy="1298448"/>
          </a:xfrm>
          <a:prstGeom prst="rect">
            <a:avLst/>
          </a:prstGeom>
        </p:spPr>
      </p:pic>
    </p:spTree>
    <p:extLst>
      <p:ext uri="{BB962C8B-B14F-4D97-AF65-F5344CB8AC3E}">
        <p14:creationId xmlns:p14="http://schemas.microsoft.com/office/powerpoint/2010/main" val="1077923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39000C-0B3B-4B95-B23D-EA13A1F4EEE2}"/>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6F5267D-C434-4D1D-8D2D-66F17C3BBDFA}"/>
              </a:ext>
            </a:extLst>
          </p:cNvPr>
          <p:cNvPicPr>
            <a:picLocks noChangeAspect="1"/>
          </p:cNvPicPr>
          <p:nvPr/>
        </p:nvPicPr>
        <p:blipFill>
          <a:blip r:embed="rId2"/>
          <a:stretch>
            <a:fillRect/>
          </a:stretch>
        </p:blipFill>
        <p:spPr>
          <a:xfrm>
            <a:off x="11084" y="351020"/>
            <a:ext cx="12180916" cy="6150364"/>
          </a:xfrm>
          <a:prstGeom prst="rect">
            <a:avLst/>
          </a:prstGeom>
        </p:spPr>
      </p:pic>
      <p:pic>
        <p:nvPicPr>
          <p:cNvPr id="2" name="Picture 1">
            <a:extLst>
              <a:ext uri="{FF2B5EF4-FFF2-40B4-BE49-F238E27FC236}">
                <a16:creationId xmlns:a16="http://schemas.microsoft.com/office/drawing/2014/main" id="{A54F805B-D8D2-4FEE-8B48-0708A9953498}"/>
              </a:ext>
            </a:extLst>
          </p:cNvPr>
          <p:cNvPicPr>
            <a:picLocks noChangeAspect="1"/>
          </p:cNvPicPr>
          <p:nvPr/>
        </p:nvPicPr>
        <p:blipFill rotWithShape="1">
          <a:blip r:embed="rId3"/>
          <a:srcRect l="79466" r="1953"/>
          <a:stretch/>
        </p:blipFill>
        <p:spPr>
          <a:xfrm>
            <a:off x="11084" y="351020"/>
            <a:ext cx="1207009" cy="1371600"/>
          </a:xfrm>
          <a:prstGeom prst="rect">
            <a:avLst/>
          </a:prstGeom>
        </p:spPr>
      </p:pic>
    </p:spTree>
    <p:extLst>
      <p:ext uri="{BB962C8B-B14F-4D97-AF65-F5344CB8AC3E}">
        <p14:creationId xmlns:p14="http://schemas.microsoft.com/office/powerpoint/2010/main" val="339875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F643685-5637-4DD6-B56F-967BC6326BCD}"/>
              </a:ext>
            </a:extLst>
          </p:cNvPr>
          <p:cNvGrpSpPr/>
          <p:nvPr/>
        </p:nvGrpSpPr>
        <p:grpSpPr>
          <a:xfrm>
            <a:off x="6400800" y="-662515"/>
            <a:ext cx="5657088" cy="8087443"/>
            <a:chOff x="6400800" y="-662515"/>
            <a:chExt cx="5657088" cy="8087443"/>
          </a:xfrm>
        </p:grpSpPr>
        <p:grpSp>
          <p:nvGrpSpPr>
            <p:cNvPr id="4" name="Group 3">
              <a:extLst>
                <a:ext uri="{FF2B5EF4-FFF2-40B4-BE49-F238E27FC236}">
                  <a16:creationId xmlns:a16="http://schemas.microsoft.com/office/drawing/2014/main" id="{E6B0BCAE-BC95-4F76-8BA8-E438F1C509BC}"/>
                </a:ext>
              </a:extLst>
            </p:cNvPr>
            <p:cNvGrpSpPr/>
            <p:nvPr/>
          </p:nvGrpSpPr>
          <p:grpSpPr>
            <a:xfrm>
              <a:off x="6400800" y="-589799"/>
              <a:ext cx="5641848" cy="8014727"/>
              <a:chOff x="6025896" y="-589799"/>
              <a:chExt cx="5641848" cy="8014727"/>
            </a:xfrm>
          </p:grpSpPr>
          <p:pic>
            <p:nvPicPr>
              <p:cNvPr id="3" name="Picture 2" descr="Image result for stop gesture traffic">
                <a:extLst>
                  <a:ext uri="{FF2B5EF4-FFF2-40B4-BE49-F238E27FC236}">
                    <a16:creationId xmlns:a16="http://schemas.microsoft.com/office/drawing/2014/main" id="{D1F2E952-D7F6-4714-951E-A90319F8C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89799"/>
                <a:ext cx="5376672" cy="79420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3FB88A0-FA5C-499B-8F24-BBFBF95AAD8D}"/>
                  </a:ext>
                </a:extLst>
              </p:cNvPr>
              <p:cNvSpPr/>
              <p:nvPr/>
            </p:nvSpPr>
            <p:spPr>
              <a:xfrm>
                <a:off x="6025896" y="6858000"/>
                <a:ext cx="5641848"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2640BA70-4304-4555-B532-3094812B8EF2}"/>
                </a:ext>
              </a:extLst>
            </p:cNvPr>
            <p:cNvSpPr/>
            <p:nvPr/>
          </p:nvSpPr>
          <p:spPr>
            <a:xfrm>
              <a:off x="6416040" y="-662515"/>
              <a:ext cx="5641848" cy="662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97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Image result for waving in street">
            <a:extLst>
              <a:ext uri="{FF2B5EF4-FFF2-40B4-BE49-F238E27FC236}">
                <a16:creationId xmlns:a16="http://schemas.microsoft.com/office/drawing/2014/main" id="{181D914C-A981-4067-A31A-ED1DFDB414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422"/>
          <a:stretch/>
        </p:blipFill>
        <p:spPr bwMode="auto">
          <a:xfrm>
            <a:off x="374904" y="0"/>
            <a:ext cx="6025896"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F643685-5637-4DD6-B56F-967BC6326BCD}"/>
              </a:ext>
            </a:extLst>
          </p:cNvPr>
          <p:cNvGrpSpPr/>
          <p:nvPr/>
        </p:nvGrpSpPr>
        <p:grpSpPr>
          <a:xfrm>
            <a:off x="6400800" y="-662515"/>
            <a:ext cx="5657088" cy="8087443"/>
            <a:chOff x="6400800" y="-662515"/>
            <a:chExt cx="5657088" cy="8087443"/>
          </a:xfrm>
        </p:grpSpPr>
        <p:grpSp>
          <p:nvGrpSpPr>
            <p:cNvPr id="4" name="Group 3">
              <a:extLst>
                <a:ext uri="{FF2B5EF4-FFF2-40B4-BE49-F238E27FC236}">
                  <a16:creationId xmlns:a16="http://schemas.microsoft.com/office/drawing/2014/main" id="{E6B0BCAE-BC95-4F76-8BA8-E438F1C509BC}"/>
                </a:ext>
              </a:extLst>
            </p:cNvPr>
            <p:cNvGrpSpPr/>
            <p:nvPr/>
          </p:nvGrpSpPr>
          <p:grpSpPr>
            <a:xfrm>
              <a:off x="6400800" y="-589799"/>
              <a:ext cx="5641848" cy="8014727"/>
              <a:chOff x="6025896" y="-589799"/>
              <a:chExt cx="5641848" cy="8014727"/>
            </a:xfrm>
          </p:grpSpPr>
          <p:pic>
            <p:nvPicPr>
              <p:cNvPr id="3" name="Picture 2" descr="Image result for stop gesture traffic">
                <a:extLst>
                  <a:ext uri="{FF2B5EF4-FFF2-40B4-BE49-F238E27FC236}">
                    <a16:creationId xmlns:a16="http://schemas.microsoft.com/office/drawing/2014/main" id="{D1F2E952-D7F6-4714-951E-A90319F8C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89799"/>
                <a:ext cx="5376672" cy="79420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3FB88A0-FA5C-499B-8F24-BBFBF95AAD8D}"/>
                  </a:ext>
                </a:extLst>
              </p:cNvPr>
              <p:cNvSpPr/>
              <p:nvPr/>
            </p:nvSpPr>
            <p:spPr>
              <a:xfrm>
                <a:off x="6025896" y="6858000"/>
                <a:ext cx="5641848" cy="566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2640BA70-4304-4555-B532-3094812B8EF2}"/>
                </a:ext>
              </a:extLst>
            </p:cNvPr>
            <p:cNvSpPr/>
            <p:nvPr/>
          </p:nvSpPr>
          <p:spPr>
            <a:xfrm>
              <a:off x="6416040" y="-662515"/>
              <a:ext cx="5641848" cy="662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62210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flagging down a taxi">
            <a:extLst>
              <a:ext uri="{FF2B5EF4-FFF2-40B4-BE49-F238E27FC236}">
                <a16:creationId xmlns:a16="http://schemas.microsoft.com/office/drawing/2014/main" id="{7EA20386-744D-4DF8-9F23-275218F8E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016" y="2066544"/>
            <a:ext cx="3800856" cy="25339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bicycle right turn signal">
            <a:extLst>
              <a:ext uri="{FF2B5EF4-FFF2-40B4-BE49-F238E27FC236}">
                <a16:creationId xmlns:a16="http://schemas.microsoft.com/office/drawing/2014/main" id="{A24CA5B1-313E-4BCB-B848-D72F995E9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592" y="2066543"/>
            <a:ext cx="3800855" cy="253390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8707A93-013D-4836-BA10-D12FA73BEC84}"/>
              </a:ext>
            </a:extLst>
          </p:cNvPr>
          <p:cNvGrpSpPr/>
          <p:nvPr/>
        </p:nvGrpSpPr>
        <p:grpSpPr>
          <a:xfrm>
            <a:off x="-557784" y="1984248"/>
            <a:ext cx="4818888" cy="2643631"/>
            <a:chOff x="-777240" y="1984248"/>
            <a:chExt cx="4818888" cy="2643631"/>
          </a:xfrm>
        </p:grpSpPr>
        <p:pic>
          <p:nvPicPr>
            <p:cNvPr id="65538" name="Picture 2" descr="Image result for waving in street">
              <a:extLst>
                <a:ext uri="{FF2B5EF4-FFF2-40B4-BE49-F238E27FC236}">
                  <a16:creationId xmlns:a16="http://schemas.microsoft.com/office/drawing/2014/main" id="{89E7A102-2668-4C38-930D-DA35E995F2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344" y="2066543"/>
              <a:ext cx="4507992" cy="25357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06B06B1-E867-43DC-B9E4-F480850512FF}"/>
                </a:ext>
              </a:extLst>
            </p:cNvPr>
            <p:cNvSpPr/>
            <p:nvPr/>
          </p:nvSpPr>
          <p:spPr>
            <a:xfrm>
              <a:off x="-777240" y="1984248"/>
              <a:ext cx="777240" cy="264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05159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F6D9808-9BF9-41CB-85C2-58C3E64E847B}"/>
              </a:ext>
            </a:extLst>
          </p:cNvPr>
          <p:cNvSpPr txBox="1">
            <a:spLocks/>
          </p:cNvSpPr>
          <p:nvPr/>
        </p:nvSpPr>
        <p:spPr>
          <a:xfrm>
            <a:off x="1623318" y="154283"/>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Machine vs. Man</a:t>
            </a:r>
          </a:p>
        </p:txBody>
      </p:sp>
      <p:pic>
        <p:nvPicPr>
          <p:cNvPr id="1026" name="Picture 2" descr="https://cdn-images-1.medium.com/max/1200/0*CIF2kGVsVrfQrlBf.jpg">
            <a:extLst>
              <a:ext uri="{FF2B5EF4-FFF2-40B4-BE49-F238E27FC236}">
                <a16:creationId xmlns:a16="http://schemas.microsoft.com/office/drawing/2014/main" id="{8A548112-94CB-4EF8-A193-BE277E1E6D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197" y="1299014"/>
            <a:ext cx="7643605" cy="555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658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4" name="Picture 4" descr="how self-driving cars work">
            <a:extLst>
              <a:ext uri="{FF2B5EF4-FFF2-40B4-BE49-F238E27FC236}">
                <a16:creationId xmlns:a16="http://schemas.microsoft.com/office/drawing/2014/main" id="{6A8E6EEC-6776-4133-9F7F-1212D5270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81987"/>
            <a:ext cx="12192000" cy="47418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sp>
        <p:nvSpPr>
          <p:cNvPr id="2" name="Rectangle 1">
            <a:extLst>
              <a:ext uri="{FF2B5EF4-FFF2-40B4-BE49-F238E27FC236}">
                <a16:creationId xmlns:a16="http://schemas.microsoft.com/office/drawing/2014/main" id="{6AAF415E-DB2A-404A-9D9C-769A3D777C4A}"/>
              </a:ext>
            </a:extLst>
          </p:cNvPr>
          <p:cNvSpPr/>
          <p:nvPr/>
        </p:nvSpPr>
        <p:spPr>
          <a:xfrm>
            <a:off x="8485632" y="3172968"/>
            <a:ext cx="1014984" cy="10607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DB8B42-AE0B-419D-8F62-0D929DBE31FA}"/>
              </a:ext>
            </a:extLst>
          </p:cNvPr>
          <p:cNvSpPr/>
          <p:nvPr/>
        </p:nvSpPr>
        <p:spPr>
          <a:xfrm>
            <a:off x="2136648" y="2834640"/>
            <a:ext cx="1082040" cy="69494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5067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7EBF5D-AFE3-4646-87B6-E1CA2E5F6DF4}"/>
              </a:ext>
            </a:extLst>
          </p:cNvPr>
          <p:cNvSpPr/>
          <p:nvPr/>
        </p:nvSpPr>
        <p:spPr>
          <a:xfrm>
            <a:off x="1300480" y="547442"/>
            <a:ext cx="9540240" cy="2593018"/>
          </a:xfrm>
          <a:prstGeom prst="rect">
            <a:avLst/>
          </a:prstGeom>
        </p:spPr>
        <p:txBody>
          <a:bodyPr wrap="square">
            <a:spAutoFit/>
          </a:bodyPr>
          <a:lstStyle/>
          <a:p>
            <a:pPr>
              <a:spcBef>
                <a:spcPts val="2850"/>
              </a:spcBef>
            </a:pPr>
            <a:r>
              <a:rPr lang="en-US" sz="3200" spc="-5" dirty="0">
                <a:ea typeface="Times New Roman" panose="02020603050405020304" pitchFamily="18" charset="0"/>
              </a:rPr>
              <a:t>Main advantages of </a:t>
            </a:r>
            <a:r>
              <a:rPr lang="en-US" sz="3200" b="1" spc="-5" dirty="0">
                <a:solidFill>
                  <a:schemeClr val="accent1"/>
                </a:solidFill>
                <a:ea typeface="Times New Roman" panose="02020603050405020304" pitchFamily="18" charset="0"/>
              </a:rPr>
              <a:t>Artificial Intelligence</a:t>
            </a:r>
            <a:r>
              <a:rPr lang="en-US" sz="3200" spc="-5" dirty="0">
                <a:solidFill>
                  <a:schemeClr val="accent1"/>
                </a:solidFill>
                <a:ea typeface="Times New Roman" panose="02020603050405020304" pitchFamily="18" charset="0"/>
              </a:rPr>
              <a:t> </a:t>
            </a:r>
            <a:r>
              <a:rPr lang="en-US" sz="3200" spc="-5" dirty="0">
                <a:ea typeface="Times New Roman" panose="02020603050405020304" pitchFamily="18" charset="0"/>
              </a:rPr>
              <a:t>over Natural Intelligence are:</a:t>
            </a:r>
          </a:p>
          <a:p>
            <a:pPr>
              <a:spcBef>
                <a:spcPts val="2850"/>
              </a:spcBef>
            </a:pPr>
            <a:endParaRPr lang="en-US" sz="3200" dirty="0">
              <a:ea typeface="Times New Roman" panose="02020603050405020304" pitchFamily="18" charset="0"/>
            </a:endParaRPr>
          </a:p>
          <a:p>
            <a:pPr>
              <a:spcBef>
                <a:spcPts val="2175"/>
              </a:spcBef>
            </a:pPr>
            <a:endParaRPr lang="en-US" sz="2400" spc="-5" dirty="0">
              <a:latin typeface="Georgia" panose="02040502050405020303"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36A1DC38-954F-45E9-92B7-52CBD9A5EF7C}"/>
              </a:ext>
            </a:extLst>
          </p:cNvPr>
          <p:cNvSpPr/>
          <p:nvPr/>
        </p:nvSpPr>
        <p:spPr>
          <a:xfrm>
            <a:off x="3736340" y="2114659"/>
            <a:ext cx="4668520" cy="2677656"/>
          </a:xfrm>
          <a:prstGeom prst="rect">
            <a:avLst/>
          </a:prstGeom>
        </p:spPr>
        <p:txBody>
          <a:bodyPr wrap="square">
            <a:spAutoFit/>
          </a:bodyPr>
          <a:lstStyle/>
          <a:p>
            <a:pPr marL="342900" marR="0" lvl="0" indent="-342900">
              <a:spcBef>
                <a:spcPts val="500"/>
              </a:spcBef>
              <a:spcAft>
                <a:spcPts val="1050"/>
              </a:spcAft>
              <a:buSzPts val="1000"/>
              <a:buFont typeface="Symbol" panose="05050102010706020507" pitchFamily="18" charset="2"/>
              <a:buChar char=""/>
              <a:tabLst>
                <a:tab pos="457200" algn="l"/>
              </a:tabLst>
            </a:pPr>
            <a:r>
              <a:rPr lang="en-US" sz="3200" b="1" spc="-5" dirty="0">
                <a:solidFill>
                  <a:schemeClr val="bg2">
                    <a:lumMod val="50000"/>
                  </a:schemeClr>
                </a:solidFill>
                <a:ea typeface="Times New Roman" panose="02020603050405020304" pitchFamily="18" charset="0"/>
                <a:cs typeface="Segoe UI" panose="020B0502040204020203" pitchFamily="34" charset="0"/>
              </a:rPr>
              <a:t>Incredible speed</a:t>
            </a:r>
            <a:endParaRPr lang="en-US" sz="3200" spc="-5" dirty="0">
              <a:solidFill>
                <a:schemeClr val="bg2">
                  <a:lumMod val="50000"/>
                </a:schemeClr>
              </a:solidFill>
              <a:ea typeface="Times New Roman" panose="02020603050405020304" pitchFamily="18" charset="0"/>
              <a:cs typeface="Segoe UI" panose="020B0502040204020203" pitchFamily="34" charset="0"/>
            </a:endParaRPr>
          </a:p>
          <a:p>
            <a:pPr marL="342900" marR="0" lvl="0" indent="-342900">
              <a:spcBef>
                <a:spcPts val="500"/>
              </a:spcBef>
              <a:spcAft>
                <a:spcPts val="1050"/>
              </a:spcAft>
              <a:buSzPts val="1000"/>
              <a:buFont typeface="Symbol" panose="05050102010706020507" pitchFamily="18" charset="2"/>
              <a:buChar char=""/>
              <a:tabLst>
                <a:tab pos="457200" algn="l"/>
              </a:tabLst>
            </a:pPr>
            <a:r>
              <a:rPr lang="en-US" sz="3200" b="1" spc="-5" dirty="0">
                <a:solidFill>
                  <a:schemeClr val="bg2">
                    <a:lumMod val="50000"/>
                  </a:schemeClr>
                </a:solidFill>
                <a:ea typeface="Times New Roman" panose="02020603050405020304" pitchFamily="18" charset="0"/>
                <a:cs typeface="Segoe UI" panose="020B0502040204020203" pitchFamily="34" charset="0"/>
              </a:rPr>
              <a:t>Continuous operation</a:t>
            </a:r>
            <a:endParaRPr lang="en-US" sz="3200" spc="-5" dirty="0">
              <a:solidFill>
                <a:schemeClr val="bg2">
                  <a:lumMod val="50000"/>
                </a:schemeClr>
              </a:solidFill>
              <a:ea typeface="Times New Roman" panose="02020603050405020304" pitchFamily="18" charset="0"/>
              <a:cs typeface="Segoe UI" panose="020B0502040204020203" pitchFamily="34" charset="0"/>
            </a:endParaRPr>
          </a:p>
          <a:p>
            <a:pPr marL="342900" marR="0" lvl="0" indent="-342900">
              <a:spcBef>
                <a:spcPts val="500"/>
              </a:spcBef>
              <a:spcAft>
                <a:spcPts val="1050"/>
              </a:spcAft>
              <a:buSzPts val="1000"/>
              <a:buFont typeface="Symbol" panose="05050102010706020507" pitchFamily="18" charset="2"/>
              <a:buChar char=""/>
              <a:tabLst>
                <a:tab pos="457200" algn="l"/>
              </a:tabLst>
            </a:pPr>
            <a:r>
              <a:rPr lang="en-US" sz="3200" b="1" spc="-5" dirty="0">
                <a:solidFill>
                  <a:schemeClr val="bg2">
                    <a:lumMod val="50000"/>
                  </a:schemeClr>
                </a:solidFill>
                <a:ea typeface="Times New Roman" panose="02020603050405020304" pitchFamily="18" charset="0"/>
                <a:cs typeface="Segoe UI" panose="020B0502040204020203" pitchFamily="34" charset="0"/>
              </a:rPr>
              <a:t>Less biased</a:t>
            </a:r>
            <a:endParaRPr lang="en-US" sz="3200" spc="-5" dirty="0">
              <a:solidFill>
                <a:schemeClr val="bg2">
                  <a:lumMod val="50000"/>
                </a:schemeClr>
              </a:solidFill>
              <a:ea typeface="Times New Roman" panose="02020603050405020304" pitchFamily="18" charset="0"/>
              <a:cs typeface="Segoe UI" panose="020B0502040204020203" pitchFamily="34" charset="0"/>
            </a:endParaRPr>
          </a:p>
          <a:p>
            <a:pPr marL="342900" marR="0" lvl="0" indent="-342900">
              <a:spcBef>
                <a:spcPts val="500"/>
              </a:spcBef>
              <a:spcAft>
                <a:spcPts val="0"/>
              </a:spcAft>
              <a:buSzPts val="1000"/>
              <a:buFont typeface="Symbol" panose="05050102010706020507" pitchFamily="18" charset="2"/>
              <a:buChar char=""/>
              <a:tabLst>
                <a:tab pos="457200" algn="l"/>
              </a:tabLst>
            </a:pPr>
            <a:r>
              <a:rPr lang="en-US" sz="3200" b="1" spc="-5" dirty="0">
                <a:solidFill>
                  <a:schemeClr val="bg2">
                    <a:lumMod val="50000"/>
                  </a:schemeClr>
                </a:solidFill>
                <a:ea typeface="Times New Roman" panose="02020603050405020304" pitchFamily="18" charset="0"/>
                <a:cs typeface="Segoe UI" panose="020B0502040204020203" pitchFamily="34" charset="0"/>
              </a:rPr>
              <a:t>Accuracy</a:t>
            </a:r>
            <a:endParaRPr lang="en-US" sz="3200" spc="-5" dirty="0">
              <a:solidFill>
                <a:schemeClr val="bg2">
                  <a:lumMod val="50000"/>
                </a:schemeClr>
              </a:solidFill>
              <a:ea typeface="Times New Roman" panose="02020603050405020304" pitchFamily="18" charset="0"/>
              <a:cs typeface="Segoe UI" panose="020B0502040204020203" pitchFamily="34" charset="0"/>
            </a:endParaRPr>
          </a:p>
        </p:txBody>
      </p:sp>
    </p:spTree>
    <p:extLst>
      <p:ext uri="{BB962C8B-B14F-4D97-AF65-F5344CB8AC3E}">
        <p14:creationId xmlns:p14="http://schemas.microsoft.com/office/powerpoint/2010/main" val="1504381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7EBF5D-AFE3-4646-87B6-E1CA2E5F6DF4}"/>
              </a:ext>
            </a:extLst>
          </p:cNvPr>
          <p:cNvSpPr/>
          <p:nvPr/>
        </p:nvSpPr>
        <p:spPr>
          <a:xfrm>
            <a:off x="1300480" y="547442"/>
            <a:ext cx="9540240" cy="2593018"/>
          </a:xfrm>
          <a:prstGeom prst="rect">
            <a:avLst/>
          </a:prstGeom>
        </p:spPr>
        <p:txBody>
          <a:bodyPr wrap="square">
            <a:spAutoFit/>
          </a:bodyPr>
          <a:lstStyle/>
          <a:p>
            <a:pPr>
              <a:spcBef>
                <a:spcPts val="2850"/>
              </a:spcBef>
            </a:pPr>
            <a:r>
              <a:rPr lang="en-US" sz="3200" spc="-5" dirty="0">
                <a:ea typeface="Times New Roman" panose="02020603050405020304" pitchFamily="18" charset="0"/>
              </a:rPr>
              <a:t>Main advantages of </a:t>
            </a:r>
            <a:r>
              <a:rPr lang="en-US" sz="3200" b="1" spc="-5" dirty="0">
                <a:solidFill>
                  <a:schemeClr val="accent1"/>
                </a:solidFill>
                <a:ea typeface="Times New Roman" panose="02020603050405020304" pitchFamily="18" charset="0"/>
              </a:rPr>
              <a:t>Natural Intelligence</a:t>
            </a:r>
            <a:r>
              <a:rPr lang="en-US" sz="3200" spc="-5" dirty="0">
                <a:solidFill>
                  <a:schemeClr val="accent1"/>
                </a:solidFill>
                <a:ea typeface="Times New Roman" panose="02020603050405020304" pitchFamily="18" charset="0"/>
              </a:rPr>
              <a:t> </a:t>
            </a:r>
            <a:r>
              <a:rPr lang="en-US" sz="3200" spc="-5" dirty="0">
                <a:ea typeface="Times New Roman" panose="02020603050405020304" pitchFamily="18" charset="0"/>
              </a:rPr>
              <a:t>over Artificial Intelligence are</a:t>
            </a:r>
            <a:r>
              <a:rPr lang="en-US" sz="3200" spc="-5" dirty="0">
                <a:latin typeface="Georgia" panose="02040502050405020303" pitchFamily="18" charset="0"/>
                <a:ea typeface="Times New Roman" panose="02020603050405020304" pitchFamily="18" charset="0"/>
              </a:rPr>
              <a:t>:</a:t>
            </a:r>
            <a:endParaRPr lang="en-US" sz="3200" dirty="0">
              <a:latin typeface="Times New Roman" panose="02020603050405020304" pitchFamily="18" charset="0"/>
              <a:ea typeface="Times New Roman" panose="02020603050405020304" pitchFamily="18" charset="0"/>
            </a:endParaRPr>
          </a:p>
          <a:p>
            <a:pPr>
              <a:spcBef>
                <a:spcPts val="2850"/>
              </a:spcBef>
            </a:pPr>
            <a:endParaRPr lang="en-US" sz="3200" dirty="0">
              <a:ea typeface="Times New Roman" panose="02020603050405020304" pitchFamily="18" charset="0"/>
            </a:endParaRPr>
          </a:p>
          <a:p>
            <a:pPr>
              <a:spcBef>
                <a:spcPts val="2175"/>
              </a:spcBef>
            </a:pPr>
            <a:endParaRPr lang="en-US" sz="2400" spc="-5" dirty="0">
              <a:latin typeface="Georgia" panose="02040502050405020303"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36A1DC38-954F-45E9-92B7-52CBD9A5EF7C}"/>
              </a:ext>
            </a:extLst>
          </p:cNvPr>
          <p:cNvSpPr/>
          <p:nvPr/>
        </p:nvSpPr>
        <p:spPr>
          <a:xfrm>
            <a:off x="2843530" y="2114659"/>
            <a:ext cx="6504940" cy="2677656"/>
          </a:xfrm>
          <a:prstGeom prst="rect">
            <a:avLst/>
          </a:prstGeom>
        </p:spPr>
        <p:txBody>
          <a:bodyPr wrap="square">
            <a:spAutoFit/>
          </a:bodyPr>
          <a:lstStyle/>
          <a:p>
            <a:pPr marL="342900" marR="0" lvl="0" indent="-342900">
              <a:spcBef>
                <a:spcPts val="500"/>
              </a:spcBef>
              <a:spcAft>
                <a:spcPts val="1050"/>
              </a:spcAft>
              <a:buSzPts val="1000"/>
              <a:buFont typeface="Symbol" panose="05050102010706020507" pitchFamily="18" charset="2"/>
              <a:buChar char=""/>
              <a:tabLst>
                <a:tab pos="457200" algn="l"/>
              </a:tabLst>
            </a:pPr>
            <a:r>
              <a:rPr lang="en-US" sz="3200" b="1" spc="-5" dirty="0">
                <a:solidFill>
                  <a:schemeClr val="bg2">
                    <a:lumMod val="50000"/>
                  </a:schemeClr>
                </a:solidFill>
                <a:ea typeface="Times New Roman" panose="02020603050405020304" pitchFamily="18" charset="0"/>
                <a:cs typeface="Segoe UI" panose="020B0502040204020203" pitchFamily="34" charset="0"/>
              </a:rPr>
              <a:t>Generalizing knowledge</a:t>
            </a:r>
            <a:endParaRPr lang="en-US" sz="3200" spc="-5" dirty="0">
              <a:solidFill>
                <a:schemeClr val="bg2">
                  <a:lumMod val="50000"/>
                </a:schemeClr>
              </a:solidFill>
              <a:ea typeface="Times New Roman" panose="02020603050405020304" pitchFamily="18" charset="0"/>
              <a:cs typeface="Segoe UI" panose="020B0502040204020203" pitchFamily="34" charset="0"/>
            </a:endParaRPr>
          </a:p>
          <a:p>
            <a:pPr marL="342900" marR="0" lvl="0" indent="-342900">
              <a:spcBef>
                <a:spcPts val="500"/>
              </a:spcBef>
              <a:spcAft>
                <a:spcPts val="1050"/>
              </a:spcAft>
              <a:buSzPts val="1000"/>
              <a:buFont typeface="Symbol" panose="05050102010706020507" pitchFamily="18" charset="2"/>
              <a:buChar char=""/>
              <a:tabLst>
                <a:tab pos="457200" algn="l"/>
              </a:tabLst>
            </a:pPr>
            <a:r>
              <a:rPr lang="en-US" sz="3200" b="1" spc="-5" dirty="0">
                <a:solidFill>
                  <a:schemeClr val="bg2">
                    <a:lumMod val="50000"/>
                  </a:schemeClr>
                </a:solidFill>
                <a:ea typeface="Times New Roman" panose="02020603050405020304" pitchFamily="18" charset="0"/>
                <a:cs typeface="Segoe UI" panose="020B0502040204020203" pitchFamily="34" charset="0"/>
              </a:rPr>
              <a:t>Multi-tasking</a:t>
            </a:r>
          </a:p>
          <a:p>
            <a:pPr marL="342900" marR="0" lvl="0" indent="-342900">
              <a:spcBef>
                <a:spcPts val="500"/>
              </a:spcBef>
              <a:spcAft>
                <a:spcPts val="1050"/>
              </a:spcAft>
              <a:buSzPts val="1000"/>
              <a:buFont typeface="Symbol" panose="05050102010706020507" pitchFamily="18" charset="2"/>
              <a:buChar char=""/>
              <a:tabLst>
                <a:tab pos="457200" algn="l"/>
              </a:tabLst>
            </a:pPr>
            <a:r>
              <a:rPr lang="en-US" sz="3200" b="1" spc="-5" dirty="0">
                <a:solidFill>
                  <a:schemeClr val="bg2">
                    <a:lumMod val="50000"/>
                  </a:schemeClr>
                </a:solidFill>
                <a:ea typeface="Times New Roman" panose="02020603050405020304" pitchFamily="18" charset="0"/>
                <a:cs typeface="Segoe UI" panose="020B0502040204020203" pitchFamily="34" charset="0"/>
              </a:rPr>
              <a:t>Differentiating subtleties of context</a:t>
            </a:r>
          </a:p>
          <a:p>
            <a:pPr marL="342900" marR="0" lvl="0" indent="-342900">
              <a:spcBef>
                <a:spcPts val="500"/>
              </a:spcBef>
              <a:spcAft>
                <a:spcPts val="1050"/>
              </a:spcAft>
              <a:buSzPts val="1000"/>
              <a:buFont typeface="Symbol" panose="05050102010706020507" pitchFamily="18" charset="2"/>
              <a:buChar char=""/>
              <a:tabLst>
                <a:tab pos="457200" algn="l"/>
              </a:tabLst>
            </a:pPr>
            <a:r>
              <a:rPr lang="en-US" sz="3200" b="1" spc="-5" dirty="0">
                <a:solidFill>
                  <a:schemeClr val="bg2">
                    <a:lumMod val="50000"/>
                  </a:schemeClr>
                </a:solidFill>
                <a:ea typeface="Times New Roman" panose="02020603050405020304" pitchFamily="18" charset="0"/>
                <a:cs typeface="Segoe UI" panose="020B0502040204020203" pitchFamily="34" charset="0"/>
              </a:rPr>
              <a:t>Complex movements</a:t>
            </a:r>
            <a:endParaRPr lang="en-US" sz="3200" dirty="0">
              <a:solidFill>
                <a:schemeClr val="bg2">
                  <a:lumMod val="50000"/>
                </a:schemeClr>
              </a:solidFill>
              <a:ea typeface="Times New Roman" panose="02020603050405020304" pitchFamily="18" charset="0"/>
            </a:endParaRPr>
          </a:p>
        </p:txBody>
      </p:sp>
    </p:spTree>
    <p:extLst>
      <p:ext uri="{BB962C8B-B14F-4D97-AF65-F5344CB8AC3E}">
        <p14:creationId xmlns:p14="http://schemas.microsoft.com/office/powerpoint/2010/main" val="4236994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41A809-43C7-43F1-B1A5-2BAFDBADEAAC}"/>
              </a:ext>
            </a:extLst>
          </p:cNvPr>
          <p:cNvSpPr txBox="1">
            <a:spLocks/>
          </p:cNvSpPr>
          <p:nvPr/>
        </p:nvSpPr>
        <p:spPr>
          <a:xfrm>
            <a:off x="1623318" y="1501234"/>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800" b="1" dirty="0">
                <a:solidFill>
                  <a:srgbClr val="FF0000"/>
                </a:solidFill>
                <a:latin typeface="+mn-lt"/>
              </a:rPr>
              <a:t>AI performs poorly when:</a:t>
            </a:r>
          </a:p>
        </p:txBody>
      </p:sp>
      <p:sp>
        <p:nvSpPr>
          <p:cNvPr id="2" name="Rectangle 1">
            <a:extLst>
              <a:ext uri="{FF2B5EF4-FFF2-40B4-BE49-F238E27FC236}">
                <a16:creationId xmlns:a16="http://schemas.microsoft.com/office/drawing/2014/main" id="{BEE4DA1F-82F7-4C92-8C1F-97CADDE213EA}"/>
              </a:ext>
            </a:extLst>
          </p:cNvPr>
          <p:cNvSpPr/>
          <p:nvPr/>
        </p:nvSpPr>
        <p:spPr>
          <a:xfrm>
            <a:off x="783007" y="2833068"/>
            <a:ext cx="10625985" cy="595932"/>
          </a:xfrm>
          <a:prstGeom prst="rect">
            <a:avLst/>
          </a:prstGeom>
        </p:spPr>
        <p:txBody>
          <a:bodyPr wrap="square">
            <a:spAutoFit/>
          </a:bodyPr>
          <a:lstStyle/>
          <a:p>
            <a:pPr>
              <a:lnSpc>
                <a:spcPct val="107000"/>
              </a:lnSpc>
              <a:spcAft>
                <a:spcPts val="800"/>
              </a:spcAft>
            </a:pPr>
            <a:r>
              <a:rPr lang="en-US" sz="3200" b="1" dirty="0">
                <a:solidFill>
                  <a:schemeClr val="tx1">
                    <a:lumMod val="75000"/>
                    <a:lumOff val="25000"/>
                  </a:schemeClr>
                </a:solidFill>
              </a:rPr>
              <a:t>Trying to learn complex concepts from a </a:t>
            </a:r>
            <a:r>
              <a:rPr lang="en-US" sz="3200" b="1" dirty="0">
                <a:solidFill>
                  <a:schemeClr val="accent4">
                    <a:lumMod val="75000"/>
                  </a:schemeClr>
                </a:solidFill>
              </a:rPr>
              <a:t>small amount of data</a:t>
            </a:r>
          </a:p>
        </p:txBody>
      </p:sp>
    </p:spTree>
    <p:extLst>
      <p:ext uri="{BB962C8B-B14F-4D97-AF65-F5344CB8AC3E}">
        <p14:creationId xmlns:p14="http://schemas.microsoft.com/office/powerpoint/2010/main" val="2012340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163AB5B7-07BA-41FB-8A20-EDAC108B4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5" y="0"/>
            <a:ext cx="6889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131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4DA1F-82F7-4C92-8C1F-97CADDE213EA}"/>
              </a:ext>
            </a:extLst>
          </p:cNvPr>
          <p:cNvSpPr/>
          <p:nvPr/>
        </p:nvSpPr>
        <p:spPr>
          <a:xfrm>
            <a:off x="2671243" y="2833068"/>
            <a:ext cx="6849513" cy="595932"/>
          </a:xfrm>
          <a:prstGeom prst="rect">
            <a:avLst/>
          </a:prstGeom>
        </p:spPr>
        <p:txBody>
          <a:bodyPr wrap="square">
            <a:spAutoFit/>
          </a:bodyPr>
          <a:lstStyle/>
          <a:p>
            <a:pPr>
              <a:lnSpc>
                <a:spcPct val="107000"/>
              </a:lnSpc>
              <a:spcAft>
                <a:spcPts val="800"/>
              </a:spcAft>
            </a:pPr>
            <a:r>
              <a:rPr lang="en-US" sz="3200" b="1"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Performing a task on </a:t>
            </a:r>
            <a:r>
              <a:rPr lang="en-US" sz="3200" b="1" dirty="0">
                <a:solidFill>
                  <a:schemeClr val="accent4">
                    <a:lumMod val="75000"/>
                  </a:schemeClr>
                </a:solidFill>
                <a:latin typeface="Calibri" panose="020F0502020204030204" pitchFamily="34" charset="0"/>
                <a:ea typeface="Calibri" panose="020F0502020204030204" pitchFamily="34" charset="0"/>
                <a:cs typeface="Times New Roman" panose="02020603050405020304" pitchFamily="18" charset="0"/>
              </a:rPr>
              <a:t>new types of data</a:t>
            </a:r>
            <a:endParaRPr lang="en-US" sz="3200" b="1" dirty="0">
              <a:solidFill>
                <a:schemeClr val="accent4">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684D99BA-02B9-489C-9961-C0033E0B47C9}"/>
              </a:ext>
            </a:extLst>
          </p:cNvPr>
          <p:cNvSpPr txBox="1">
            <a:spLocks/>
          </p:cNvSpPr>
          <p:nvPr/>
        </p:nvSpPr>
        <p:spPr>
          <a:xfrm>
            <a:off x="1623318" y="1501234"/>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800" b="1" dirty="0">
                <a:solidFill>
                  <a:srgbClr val="FF0000"/>
                </a:solidFill>
                <a:latin typeface="+mn-lt"/>
              </a:rPr>
              <a:t>AI performs poorly when:</a:t>
            </a:r>
          </a:p>
        </p:txBody>
      </p:sp>
    </p:spTree>
    <p:extLst>
      <p:ext uri="{BB962C8B-B14F-4D97-AF65-F5344CB8AC3E}">
        <p14:creationId xmlns:p14="http://schemas.microsoft.com/office/powerpoint/2010/main" val="2310586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lated image">
            <a:extLst>
              <a:ext uri="{FF2B5EF4-FFF2-40B4-BE49-F238E27FC236}">
                <a16:creationId xmlns:a16="http://schemas.microsoft.com/office/drawing/2014/main" id="{08A84E1D-409C-49A5-A206-190D1E1BB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00013"/>
            <a:ext cx="9515475" cy="665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687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 2 (a) Initial and (c) follow up hand radiographs and (b and d) corresponding four hour bone scan images of a patient with generalised nodal arthritis. The following points can be noted: (1) Joints that are abnormal both on scan and x ray with varying degree of abnormality on each modality. (2) Progression of all initially scan positive joints. (3) Lack of change of radiographic features of x ray abnormal but scan normal DIP left little finger. (4) Ankylosis of left middle PIP in association with loss of scan abnormality. (5) Progression of the DIP left little finger of the right hand that is initially scan normal but becomes scan abnormal. (6) Development of marked scan abnormality of the right middle PIP with only minimal radiographic abnormality.">
            <a:extLst>
              <a:ext uri="{FF2B5EF4-FFF2-40B4-BE49-F238E27FC236}">
                <a16:creationId xmlns:a16="http://schemas.microsoft.com/office/drawing/2014/main" id="{BB906E30-A194-42FF-9C73-AF51B5234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0"/>
            <a:ext cx="9637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606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4" name="Picture 4" descr="how self-driving cars work">
            <a:extLst>
              <a:ext uri="{FF2B5EF4-FFF2-40B4-BE49-F238E27FC236}">
                <a16:creationId xmlns:a16="http://schemas.microsoft.com/office/drawing/2014/main" id="{6A8E6EEC-6776-4133-9F7F-1212D5270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81987"/>
            <a:ext cx="12192000" cy="47418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sp>
        <p:nvSpPr>
          <p:cNvPr id="2" name="Rectangle 1">
            <a:extLst>
              <a:ext uri="{FF2B5EF4-FFF2-40B4-BE49-F238E27FC236}">
                <a16:creationId xmlns:a16="http://schemas.microsoft.com/office/drawing/2014/main" id="{6AAF415E-DB2A-404A-9D9C-769A3D777C4A}"/>
              </a:ext>
            </a:extLst>
          </p:cNvPr>
          <p:cNvSpPr/>
          <p:nvPr/>
        </p:nvSpPr>
        <p:spPr>
          <a:xfrm>
            <a:off x="9564624" y="3794760"/>
            <a:ext cx="804672" cy="1097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64250E9-26FC-4966-9019-DE2E9B69747C}"/>
              </a:ext>
            </a:extLst>
          </p:cNvPr>
          <p:cNvSpPr/>
          <p:nvPr/>
        </p:nvSpPr>
        <p:spPr>
          <a:xfrm>
            <a:off x="7613904" y="3499104"/>
            <a:ext cx="804672" cy="1097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37C021F-9076-4E90-A2C5-E281FD254A23}"/>
              </a:ext>
            </a:extLst>
          </p:cNvPr>
          <p:cNvSpPr/>
          <p:nvPr/>
        </p:nvSpPr>
        <p:spPr>
          <a:xfrm>
            <a:off x="5934456" y="3374136"/>
            <a:ext cx="466344" cy="6675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75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4" name="Picture 4" descr="how self-driving cars work">
            <a:extLst>
              <a:ext uri="{FF2B5EF4-FFF2-40B4-BE49-F238E27FC236}">
                <a16:creationId xmlns:a16="http://schemas.microsoft.com/office/drawing/2014/main" id="{6A8E6EEC-6776-4133-9F7F-1212D5270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81987"/>
            <a:ext cx="12192000" cy="47418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spTree>
    <p:extLst>
      <p:ext uri="{BB962C8B-B14F-4D97-AF65-F5344CB8AC3E}">
        <p14:creationId xmlns:p14="http://schemas.microsoft.com/office/powerpoint/2010/main" val="884286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pic>
        <p:nvPicPr>
          <p:cNvPr id="5" name="Picture 4">
            <a:extLst>
              <a:ext uri="{FF2B5EF4-FFF2-40B4-BE49-F238E27FC236}">
                <a16:creationId xmlns:a16="http://schemas.microsoft.com/office/drawing/2014/main" id="{FBF7D12B-4BA1-462C-97CF-79660927E136}"/>
              </a:ext>
            </a:extLst>
          </p:cNvPr>
          <p:cNvPicPr>
            <a:picLocks noChangeAspect="1"/>
          </p:cNvPicPr>
          <p:nvPr/>
        </p:nvPicPr>
        <p:blipFill>
          <a:blip r:embed="rId2"/>
          <a:stretch>
            <a:fillRect/>
          </a:stretch>
        </p:blipFill>
        <p:spPr>
          <a:xfrm>
            <a:off x="540067" y="2231136"/>
            <a:ext cx="3169823" cy="1723834"/>
          </a:xfrm>
          <a:prstGeom prst="rect">
            <a:avLst/>
          </a:prstGeom>
        </p:spPr>
      </p:pic>
      <p:sp>
        <p:nvSpPr>
          <p:cNvPr id="6" name="Rectangle 5">
            <a:extLst>
              <a:ext uri="{FF2B5EF4-FFF2-40B4-BE49-F238E27FC236}">
                <a16:creationId xmlns:a16="http://schemas.microsoft.com/office/drawing/2014/main" id="{556297DE-EA2C-4AF3-9FEC-B3B2951CE51D}"/>
              </a:ext>
            </a:extLst>
          </p:cNvPr>
          <p:cNvSpPr/>
          <p:nvPr/>
        </p:nvSpPr>
        <p:spPr>
          <a:xfrm>
            <a:off x="1176385" y="1680710"/>
            <a:ext cx="1897186" cy="461665"/>
          </a:xfrm>
          <a:prstGeom prst="rect">
            <a:avLst/>
          </a:prstGeom>
        </p:spPr>
        <p:txBody>
          <a:bodyPr wrap="none">
            <a:spAutoFit/>
          </a:bodyPr>
          <a:lstStyle/>
          <a:p>
            <a:r>
              <a:rPr lang="en-US" sz="2400" b="1" dirty="0">
                <a:solidFill>
                  <a:schemeClr val="tx1">
                    <a:lumMod val="75000"/>
                    <a:lumOff val="25000"/>
                  </a:schemeClr>
                </a:solidFill>
              </a:rPr>
              <a:t>Car detection</a:t>
            </a:r>
            <a:endParaRPr lang="en-US" sz="2400" dirty="0">
              <a:solidFill>
                <a:schemeClr val="tx1">
                  <a:lumMod val="75000"/>
                  <a:lumOff val="25000"/>
                </a:schemeClr>
              </a:solidFill>
            </a:endParaRPr>
          </a:p>
        </p:txBody>
      </p:sp>
      <p:sp>
        <p:nvSpPr>
          <p:cNvPr id="15" name="AutoShape 4" descr="https://miro.medium.com/max/1050/1*umJ5XJ3PS828PE0cr8nCmg.png">
            <a:extLst>
              <a:ext uri="{FF2B5EF4-FFF2-40B4-BE49-F238E27FC236}">
                <a16:creationId xmlns:a16="http://schemas.microsoft.com/office/drawing/2014/main" id="{5A835D5A-8765-4180-92C3-4943FAAACF16}"/>
              </a:ext>
            </a:extLst>
          </p:cNvPr>
          <p:cNvSpPr>
            <a:spLocks noChangeAspect="1" noChangeArrowheads="1"/>
          </p:cNvSpPr>
          <p:nvPr/>
        </p:nvSpPr>
        <p:spPr bwMode="auto">
          <a:xfrm>
            <a:off x="53766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92839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pic>
        <p:nvPicPr>
          <p:cNvPr id="5" name="Picture 4">
            <a:extLst>
              <a:ext uri="{FF2B5EF4-FFF2-40B4-BE49-F238E27FC236}">
                <a16:creationId xmlns:a16="http://schemas.microsoft.com/office/drawing/2014/main" id="{FBF7D12B-4BA1-462C-97CF-79660927E136}"/>
              </a:ext>
            </a:extLst>
          </p:cNvPr>
          <p:cNvPicPr>
            <a:picLocks noChangeAspect="1"/>
          </p:cNvPicPr>
          <p:nvPr/>
        </p:nvPicPr>
        <p:blipFill>
          <a:blip r:embed="rId2"/>
          <a:stretch>
            <a:fillRect/>
          </a:stretch>
        </p:blipFill>
        <p:spPr>
          <a:xfrm>
            <a:off x="540067" y="2231136"/>
            <a:ext cx="3169823" cy="1723834"/>
          </a:xfrm>
          <a:prstGeom prst="rect">
            <a:avLst/>
          </a:prstGeom>
        </p:spPr>
      </p:pic>
      <p:sp>
        <p:nvSpPr>
          <p:cNvPr id="6" name="Rectangle 5">
            <a:extLst>
              <a:ext uri="{FF2B5EF4-FFF2-40B4-BE49-F238E27FC236}">
                <a16:creationId xmlns:a16="http://schemas.microsoft.com/office/drawing/2014/main" id="{556297DE-EA2C-4AF3-9FEC-B3B2951CE51D}"/>
              </a:ext>
            </a:extLst>
          </p:cNvPr>
          <p:cNvSpPr/>
          <p:nvPr/>
        </p:nvSpPr>
        <p:spPr>
          <a:xfrm>
            <a:off x="1176385" y="1680710"/>
            <a:ext cx="1897186" cy="461665"/>
          </a:xfrm>
          <a:prstGeom prst="rect">
            <a:avLst/>
          </a:prstGeom>
        </p:spPr>
        <p:txBody>
          <a:bodyPr wrap="none">
            <a:spAutoFit/>
          </a:bodyPr>
          <a:lstStyle/>
          <a:p>
            <a:r>
              <a:rPr lang="en-US" sz="2400" b="1" dirty="0">
                <a:solidFill>
                  <a:schemeClr val="tx1">
                    <a:lumMod val="75000"/>
                    <a:lumOff val="25000"/>
                  </a:schemeClr>
                </a:solidFill>
              </a:rPr>
              <a:t>Car detection</a:t>
            </a:r>
            <a:endParaRPr lang="en-US" sz="2400" dirty="0">
              <a:solidFill>
                <a:schemeClr val="tx1">
                  <a:lumMod val="75000"/>
                  <a:lumOff val="25000"/>
                </a:schemeClr>
              </a:solidFill>
            </a:endParaRPr>
          </a:p>
        </p:txBody>
      </p:sp>
      <p:pic>
        <p:nvPicPr>
          <p:cNvPr id="160770" name="Picture 2" descr="Related image">
            <a:extLst>
              <a:ext uri="{FF2B5EF4-FFF2-40B4-BE49-F238E27FC236}">
                <a16:creationId xmlns:a16="http://schemas.microsoft.com/office/drawing/2014/main" id="{BB1A6C80-A9C8-4F35-8CA8-516CA4102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 y="4599856"/>
            <a:ext cx="3169823" cy="17810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056BA05-13A3-404B-87D5-1CBBC1ACBBF6}"/>
              </a:ext>
            </a:extLst>
          </p:cNvPr>
          <p:cNvSpPr/>
          <p:nvPr/>
        </p:nvSpPr>
        <p:spPr>
          <a:xfrm>
            <a:off x="706897" y="4100822"/>
            <a:ext cx="2836161" cy="461665"/>
          </a:xfrm>
          <a:prstGeom prst="rect">
            <a:avLst/>
          </a:prstGeom>
        </p:spPr>
        <p:txBody>
          <a:bodyPr wrap="none">
            <a:spAutoFit/>
          </a:bodyPr>
          <a:lstStyle/>
          <a:p>
            <a:r>
              <a:rPr lang="en-US" sz="2400" b="1" dirty="0">
                <a:solidFill>
                  <a:schemeClr val="tx1">
                    <a:lumMod val="75000"/>
                    <a:lumOff val="25000"/>
                  </a:schemeClr>
                </a:solidFill>
              </a:rPr>
              <a:t>Pedestrian detection</a:t>
            </a:r>
            <a:endParaRPr lang="en-US" sz="2400" dirty="0">
              <a:solidFill>
                <a:schemeClr val="tx1">
                  <a:lumMod val="75000"/>
                  <a:lumOff val="25000"/>
                </a:schemeClr>
              </a:solidFill>
            </a:endParaRPr>
          </a:p>
        </p:txBody>
      </p:sp>
      <p:sp>
        <p:nvSpPr>
          <p:cNvPr id="15" name="AutoShape 4" descr="https://miro.medium.com/max/1050/1*umJ5XJ3PS828PE0cr8nCmg.png">
            <a:extLst>
              <a:ext uri="{FF2B5EF4-FFF2-40B4-BE49-F238E27FC236}">
                <a16:creationId xmlns:a16="http://schemas.microsoft.com/office/drawing/2014/main" id="{5A835D5A-8765-4180-92C3-4943FAAACF16}"/>
              </a:ext>
            </a:extLst>
          </p:cNvPr>
          <p:cNvSpPr>
            <a:spLocks noChangeAspect="1" noChangeArrowheads="1"/>
          </p:cNvSpPr>
          <p:nvPr/>
        </p:nvSpPr>
        <p:spPr bwMode="auto">
          <a:xfrm>
            <a:off x="53766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07571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pic>
        <p:nvPicPr>
          <p:cNvPr id="5" name="Picture 4">
            <a:extLst>
              <a:ext uri="{FF2B5EF4-FFF2-40B4-BE49-F238E27FC236}">
                <a16:creationId xmlns:a16="http://schemas.microsoft.com/office/drawing/2014/main" id="{FBF7D12B-4BA1-462C-97CF-79660927E136}"/>
              </a:ext>
            </a:extLst>
          </p:cNvPr>
          <p:cNvPicPr>
            <a:picLocks noChangeAspect="1"/>
          </p:cNvPicPr>
          <p:nvPr/>
        </p:nvPicPr>
        <p:blipFill>
          <a:blip r:embed="rId2"/>
          <a:stretch>
            <a:fillRect/>
          </a:stretch>
        </p:blipFill>
        <p:spPr>
          <a:xfrm>
            <a:off x="540067" y="2231136"/>
            <a:ext cx="3169823" cy="1723834"/>
          </a:xfrm>
          <a:prstGeom prst="rect">
            <a:avLst/>
          </a:prstGeom>
        </p:spPr>
      </p:pic>
      <p:sp>
        <p:nvSpPr>
          <p:cNvPr id="6" name="Rectangle 5">
            <a:extLst>
              <a:ext uri="{FF2B5EF4-FFF2-40B4-BE49-F238E27FC236}">
                <a16:creationId xmlns:a16="http://schemas.microsoft.com/office/drawing/2014/main" id="{556297DE-EA2C-4AF3-9FEC-B3B2951CE51D}"/>
              </a:ext>
            </a:extLst>
          </p:cNvPr>
          <p:cNvSpPr/>
          <p:nvPr/>
        </p:nvSpPr>
        <p:spPr>
          <a:xfrm>
            <a:off x="1176385" y="1680710"/>
            <a:ext cx="1897186" cy="461665"/>
          </a:xfrm>
          <a:prstGeom prst="rect">
            <a:avLst/>
          </a:prstGeom>
        </p:spPr>
        <p:txBody>
          <a:bodyPr wrap="none">
            <a:spAutoFit/>
          </a:bodyPr>
          <a:lstStyle/>
          <a:p>
            <a:r>
              <a:rPr lang="en-US" sz="2400" b="1" dirty="0">
                <a:solidFill>
                  <a:schemeClr val="tx1">
                    <a:lumMod val="75000"/>
                    <a:lumOff val="25000"/>
                  </a:schemeClr>
                </a:solidFill>
              </a:rPr>
              <a:t>Car detection</a:t>
            </a:r>
            <a:endParaRPr lang="en-US" sz="2400" dirty="0">
              <a:solidFill>
                <a:schemeClr val="tx1">
                  <a:lumMod val="75000"/>
                  <a:lumOff val="25000"/>
                </a:schemeClr>
              </a:solidFill>
            </a:endParaRPr>
          </a:p>
        </p:txBody>
      </p:sp>
      <p:pic>
        <p:nvPicPr>
          <p:cNvPr id="160770" name="Picture 2" descr="Related image">
            <a:extLst>
              <a:ext uri="{FF2B5EF4-FFF2-40B4-BE49-F238E27FC236}">
                <a16:creationId xmlns:a16="http://schemas.microsoft.com/office/drawing/2014/main" id="{BB1A6C80-A9C8-4F35-8CA8-516CA4102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 y="4599856"/>
            <a:ext cx="3169823" cy="17810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056BA05-13A3-404B-87D5-1CBBC1ACBBF6}"/>
              </a:ext>
            </a:extLst>
          </p:cNvPr>
          <p:cNvSpPr/>
          <p:nvPr/>
        </p:nvSpPr>
        <p:spPr>
          <a:xfrm>
            <a:off x="706897" y="4100822"/>
            <a:ext cx="2836161" cy="461665"/>
          </a:xfrm>
          <a:prstGeom prst="rect">
            <a:avLst/>
          </a:prstGeom>
        </p:spPr>
        <p:txBody>
          <a:bodyPr wrap="none">
            <a:spAutoFit/>
          </a:bodyPr>
          <a:lstStyle/>
          <a:p>
            <a:r>
              <a:rPr lang="en-US" sz="2400" b="1" dirty="0">
                <a:solidFill>
                  <a:schemeClr val="tx1">
                    <a:lumMod val="75000"/>
                    <a:lumOff val="25000"/>
                  </a:schemeClr>
                </a:solidFill>
              </a:rPr>
              <a:t>Pedestrian detection</a:t>
            </a:r>
            <a:endParaRPr lang="en-US" sz="2400" dirty="0">
              <a:solidFill>
                <a:schemeClr val="tx1">
                  <a:lumMod val="75000"/>
                  <a:lumOff val="25000"/>
                </a:schemeClr>
              </a:solidFill>
            </a:endParaRPr>
          </a:p>
        </p:txBody>
      </p:sp>
      <p:cxnSp>
        <p:nvCxnSpPr>
          <p:cNvPr id="3" name="Straight Arrow Connector 2">
            <a:extLst>
              <a:ext uri="{FF2B5EF4-FFF2-40B4-BE49-F238E27FC236}">
                <a16:creationId xmlns:a16="http://schemas.microsoft.com/office/drawing/2014/main" id="{D2362CAC-C327-437D-BECB-56DC6631C1D6}"/>
              </a:ext>
            </a:extLst>
          </p:cNvPr>
          <p:cNvCxnSpPr>
            <a:cxnSpLocks/>
            <a:stCxn id="5" idx="3"/>
          </p:cNvCxnSpPr>
          <p:nvPr/>
        </p:nvCxnSpPr>
        <p:spPr>
          <a:xfrm>
            <a:off x="3709890" y="3093053"/>
            <a:ext cx="1819182" cy="10077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D2D1CE-419C-4F05-A8F9-CB1DD0F3F64C}"/>
              </a:ext>
            </a:extLst>
          </p:cNvPr>
          <p:cNvCxnSpPr>
            <a:cxnSpLocks/>
            <a:stCxn id="160770" idx="3"/>
          </p:cNvCxnSpPr>
          <p:nvPr/>
        </p:nvCxnSpPr>
        <p:spPr>
          <a:xfrm flipV="1">
            <a:off x="3709890" y="4331655"/>
            <a:ext cx="1819182" cy="115872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AutoShape 4" descr="https://miro.medium.com/max/1050/1*umJ5XJ3PS828PE0cr8nCmg.png">
            <a:extLst>
              <a:ext uri="{FF2B5EF4-FFF2-40B4-BE49-F238E27FC236}">
                <a16:creationId xmlns:a16="http://schemas.microsoft.com/office/drawing/2014/main" id="{5A835D5A-8765-4180-92C3-4943FAAACF16}"/>
              </a:ext>
            </a:extLst>
          </p:cNvPr>
          <p:cNvSpPr>
            <a:spLocks noChangeAspect="1" noChangeArrowheads="1"/>
          </p:cNvSpPr>
          <p:nvPr/>
        </p:nvSpPr>
        <p:spPr bwMode="auto">
          <a:xfrm>
            <a:off x="53766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4F354945-C319-4331-AD62-DDF5EC18A63C}"/>
              </a:ext>
            </a:extLst>
          </p:cNvPr>
          <p:cNvPicPr>
            <a:picLocks noChangeAspect="1"/>
          </p:cNvPicPr>
          <p:nvPr/>
        </p:nvPicPr>
        <p:blipFill>
          <a:blip r:embed="rId4"/>
          <a:stretch>
            <a:fillRect/>
          </a:stretch>
        </p:blipFill>
        <p:spPr>
          <a:xfrm>
            <a:off x="5649087" y="2923822"/>
            <a:ext cx="5975985" cy="2353998"/>
          </a:xfrm>
          <a:prstGeom prst="rect">
            <a:avLst/>
          </a:prstGeom>
        </p:spPr>
      </p:pic>
      <p:sp>
        <p:nvSpPr>
          <p:cNvPr id="11" name="Rectangle 10">
            <a:extLst>
              <a:ext uri="{FF2B5EF4-FFF2-40B4-BE49-F238E27FC236}">
                <a16:creationId xmlns:a16="http://schemas.microsoft.com/office/drawing/2014/main" id="{1CFC0854-ADA2-4F42-B6DC-909D7BC410AA}"/>
              </a:ext>
            </a:extLst>
          </p:cNvPr>
          <p:cNvSpPr/>
          <p:nvPr/>
        </p:nvSpPr>
        <p:spPr>
          <a:xfrm>
            <a:off x="7481955" y="2332982"/>
            <a:ext cx="2310248" cy="461665"/>
          </a:xfrm>
          <a:prstGeom prst="rect">
            <a:avLst/>
          </a:prstGeom>
        </p:spPr>
        <p:txBody>
          <a:bodyPr wrap="none">
            <a:spAutoFit/>
          </a:bodyPr>
          <a:lstStyle/>
          <a:p>
            <a:r>
              <a:rPr lang="en-US" sz="2400" b="1" dirty="0">
                <a:solidFill>
                  <a:schemeClr val="tx1">
                    <a:lumMod val="75000"/>
                    <a:lumOff val="25000"/>
                  </a:schemeClr>
                </a:solidFill>
              </a:rPr>
              <a:t>Motion planning</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9603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71FD80-36F1-4631-867E-47D964886737}"/>
              </a:ext>
            </a:extLst>
          </p:cNvPr>
          <p:cNvSpPr txBox="1">
            <a:spLocks/>
          </p:cNvSpPr>
          <p:nvPr/>
        </p:nvSpPr>
        <p:spPr>
          <a:xfrm>
            <a:off x="1623318" y="477106"/>
            <a:ext cx="8945364" cy="119624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400" b="1" dirty="0">
                <a:solidFill>
                  <a:schemeClr val="accent1"/>
                </a:solidFill>
                <a:latin typeface="+mn-lt"/>
              </a:rPr>
              <a:t>Self-driving Car</a:t>
            </a:r>
          </a:p>
        </p:txBody>
      </p:sp>
      <p:pic>
        <p:nvPicPr>
          <p:cNvPr id="5" name="Picture 4">
            <a:extLst>
              <a:ext uri="{FF2B5EF4-FFF2-40B4-BE49-F238E27FC236}">
                <a16:creationId xmlns:a16="http://schemas.microsoft.com/office/drawing/2014/main" id="{FBF7D12B-4BA1-462C-97CF-79660927E136}"/>
              </a:ext>
            </a:extLst>
          </p:cNvPr>
          <p:cNvPicPr>
            <a:picLocks noChangeAspect="1"/>
          </p:cNvPicPr>
          <p:nvPr/>
        </p:nvPicPr>
        <p:blipFill>
          <a:blip r:embed="rId2"/>
          <a:stretch>
            <a:fillRect/>
          </a:stretch>
        </p:blipFill>
        <p:spPr>
          <a:xfrm>
            <a:off x="540067" y="2231136"/>
            <a:ext cx="3169823" cy="1723834"/>
          </a:xfrm>
          <a:prstGeom prst="rect">
            <a:avLst/>
          </a:prstGeom>
        </p:spPr>
      </p:pic>
      <p:sp>
        <p:nvSpPr>
          <p:cNvPr id="6" name="Rectangle 5">
            <a:extLst>
              <a:ext uri="{FF2B5EF4-FFF2-40B4-BE49-F238E27FC236}">
                <a16:creationId xmlns:a16="http://schemas.microsoft.com/office/drawing/2014/main" id="{556297DE-EA2C-4AF3-9FEC-B3B2951CE51D}"/>
              </a:ext>
            </a:extLst>
          </p:cNvPr>
          <p:cNvSpPr/>
          <p:nvPr/>
        </p:nvSpPr>
        <p:spPr>
          <a:xfrm>
            <a:off x="1176385" y="1680710"/>
            <a:ext cx="1897186" cy="461665"/>
          </a:xfrm>
          <a:prstGeom prst="rect">
            <a:avLst/>
          </a:prstGeom>
        </p:spPr>
        <p:txBody>
          <a:bodyPr wrap="none">
            <a:spAutoFit/>
          </a:bodyPr>
          <a:lstStyle/>
          <a:p>
            <a:r>
              <a:rPr lang="en-US" sz="2400" b="1" dirty="0">
                <a:solidFill>
                  <a:schemeClr val="tx1">
                    <a:lumMod val="75000"/>
                    <a:lumOff val="25000"/>
                  </a:schemeClr>
                </a:solidFill>
              </a:rPr>
              <a:t>Car detection</a:t>
            </a:r>
            <a:endParaRPr lang="en-US" sz="2400" dirty="0">
              <a:solidFill>
                <a:schemeClr val="tx1">
                  <a:lumMod val="75000"/>
                  <a:lumOff val="25000"/>
                </a:schemeClr>
              </a:solidFill>
            </a:endParaRPr>
          </a:p>
        </p:txBody>
      </p:sp>
      <p:pic>
        <p:nvPicPr>
          <p:cNvPr id="160770" name="Picture 2" descr="Related image">
            <a:extLst>
              <a:ext uri="{FF2B5EF4-FFF2-40B4-BE49-F238E27FC236}">
                <a16:creationId xmlns:a16="http://schemas.microsoft.com/office/drawing/2014/main" id="{BB1A6C80-A9C8-4F35-8CA8-516CA4102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 y="4599856"/>
            <a:ext cx="3169823" cy="17810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056BA05-13A3-404B-87D5-1CBBC1ACBBF6}"/>
              </a:ext>
            </a:extLst>
          </p:cNvPr>
          <p:cNvSpPr/>
          <p:nvPr/>
        </p:nvSpPr>
        <p:spPr>
          <a:xfrm>
            <a:off x="706897" y="4100822"/>
            <a:ext cx="2836161" cy="461665"/>
          </a:xfrm>
          <a:prstGeom prst="rect">
            <a:avLst/>
          </a:prstGeom>
        </p:spPr>
        <p:txBody>
          <a:bodyPr wrap="none">
            <a:spAutoFit/>
          </a:bodyPr>
          <a:lstStyle/>
          <a:p>
            <a:r>
              <a:rPr lang="en-US" sz="2400" b="1" dirty="0">
                <a:solidFill>
                  <a:schemeClr val="tx1">
                    <a:lumMod val="75000"/>
                    <a:lumOff val="25000"/>
                  </a:schemeClr>
                </a:solidFill>
              </a:rPr>
              <a:t>Pedestrian detection</a:t>
            </a:r>
            <a:endParaRPr lang="en-US" sz="2400" dirty="0">
              <a:solidFill>
                <a:schemeClr val="tx1">
                  <a:lumMod val="75000"/>
                  <a:lumOff val="25000"/>
                </a:schemeClr>
              </a:solidFill>
            </a:endParaRPr>
          </a:p>
        </p:txBody>
      </p:sp>
      <p:cxnSp>
        <p:nvCxnSpPr>
          <p:cNvPr id="3" name="Straight Arrow Connector 2">
            <a:extLst>
              <a:ext uri="{FF2B5EF4-FFF2-40B4-BE49-F238E27FC236}">
                <a16:creationId xmlns:a16="http://schemas.microsoft.com/office/drawing/2014/main" id="{D2362CAC-C327-437D-BECB-56DC6631C1D6}"/>
              </a:ext>
            </a:extLst>
          </p:cNvPr>
          <p:cNvCxnSpPr>
            <a:cxnSpLocks/>
            <a:stCxn id="5" idx="3"/>
          </p:cNvCxnSpPr>
          <p:nvPr/>
        </p:nvCxnSpPr>
        <p:spPr>
          <a:xfrm>
            <a:off x="3709890" y="3093053"/>
            <a:ext cx="1819182" cy="10077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3D2D1CE-419C-4F05-A8F9-CB1DD0F3F64C}"/>
              </a:ext>
            </a:extLst>
          </p:cNvPr>
          <p:cNvCxnSpPr>
            <a:cxnSpLocks/>
            <a:stCxn id="160770" idx="3"/>
          </p:cNvCxnSpPr>
          <p:nvPr/>
        </p:nvCxnSpPr>
        <p:spPr>
          <a:xfrm flipV="1">
            <a:off x="3709890" y="4331655"/>
            <a:ext cx="1819182" cy="1158720"/>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AutoShape 4" descr="https://miro.medium.com/max/1050/1*umJ5XJ3PS828PE0cr8nCmg.png">
            <a:extLst>
              <a:ext uri="{FF2B5EF4-FFF2-40B4-BE49-F238E27FC236}">
                <a16:creationId xmlns:a16="http://schemas.microsoft.com/office/drawing/2014/main" id="{5A835D5A-8765-4180-92C3-4943FAAACF16}"/>
              </a:ext>
            </a:extLst>
          </p:cNvPr>
          <p:cNvSpPr>
            <a:spLocks noChangeAspect="1" noChangeArrowheads="1"/>
          </p:cNvSpPr>
          <p:nvPr/>
        </p:nvSpPr>
        <p:spPr bwMode="auto">
          <a:xfrm>
            <a:off x="5376672"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4F354945-C319-4331-AD62-DDF5EC18A63C}"/>
              </a:ext>
            </a:extLst>
          </p:cNvPr>
          <p:cNvPicPr>
            <a:picLocks noChangeAspect="1"/>
          </p:cNvPicPr>
          <p:nvPr/>
        </p:nvPicPr>
        <p:blipFill>
          <a:blip r:embed="rId4"/>
          <a:stretch>
            <a:fillRect/>
          </a:stretch>
        </p:blipFill>
        <p:spPr>
          <a:xfrm>
            <a:off x="5649087" y="2923822"/>
            <a:ext cx="5975985" cy="2353998"/>
          </a:xfrm>
          <a:prstGeom prst="rect">
            <a:avLst/>
          </a:prstGeom>
        </p:spPr>
      </p:pic>
      <p:sp>
        <p:nvSpPr>
          <p:cNvPr id="11" name="Rectangle 10">
            <a:extLst>
              <a:ext uri="{FF2B5EF4-FFF2-40B4-BE49-F238E27FC236}">
                <a16:creationId xmlns:a16="http://schemas.microsoft.com/office/drawing/2014/main" id="{1CFC0854-ADA2-4F42-B6DC-909D7BC410AA}"/>
              </a:ext>
            </a:extLst>
          </p:cNvPr>
          <p:cNvSpPr/>
          <p:nvPr/>
        </p:nvSpPr>
        <p:spPr>
          <a:xfrm>
            <a:off x="7481955" y="2332982"/>
            <a:ext cx="2310248" cy="461665"/>
          </a:xfrm>
          <a:prstGeom prst="rect">
            <a:avLst/>
          </a:prstGeom>
        </p:spPr>
        <p:txBody>
          <a:bodyPr wrap="none">
            <a:spAutoFit/>
          </a:bodyPr>
          <a:lstStyle/>
          <a:p>
            <a:r>
              <a:rPr lang="en-US" sz="2400" b="1" dirty="0">
                <a:solidFill>
                  <a:schemeClr val="tx1">
                    <a:lumMod val="75000"/>
                    <a:lumOff val="25000"/>
                  </a:schemeClr>
                </a:solidFill>
              </a:rPr>
              <a:t>Motion planning</a:t>
            </a:r>
            <a:endParaRPr lang="en-US" sz="24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DAC7369E-5A40-4F68-AECE-B8CB8FB89795}"/>
              </a:ext>
            </a:extLst>
          </p:cNvPr>
          <p:cNvSpPr/>
          <p:nvPr/>
        </p:nvSpPr>
        <p:spPr>
          <a:xfrm>
            <a:off x="3695593" y="3975662"/>
            <a:ext cx="1680012" cy="646331"/>
          </a:xfrm>
          <a:prstGeom prst="rect">
            <a:avLst/>
          </a:prstGeom>
        </p:spPr>
        <p:txBody>
          <a:bodyPr wrap="none">
            <a:spAutoFit/>
          </a:bodyPr>
          <a:lstStyle/>
          <a:p>
            <a:r>
              <a:rPr lang="en-US" b="1" dirty="0">
                <a:solidFill>
                  <a:srgbClr val="C00000"/>
                </a:solidFill>
              </a:rPr>
              <a:t>Cameras, Radar</a:t>
            </a:r>
          </a:p>
          <a:p>
            <a:r>
              <a:rPr lang="en-US" b="1" dirty="0">
                <a:solidFill>
                  <a:srgbClr val="C00000"/>
                </a:solidFill>
              </a:rPr>
              <a:t>GPS, Maps</a:t>
            </a:r>
            <a:endParaRPr lang="en-US" dirty="0">
              <a:solidFill>
                <a:srgbClr val="C00000"/>
              </a:solidFill>
            </a:endParaRPr>
          </a:p>
        </p:txBody>
      </p:sp>
    </p:spTree>
    <p:extLst>
      <p:ext uri="{BB962C8B-B14F-4D97-AF65-F5344CB8AC3E}">
        <p14:creationId xmlns:p14="http://schemas.microsoft.com/office/powerpoint/2010/main" val="4207348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4455</TotalTime>
  <Words>182</Words>
  <Application>Microsoft Office PowerPoint</Application>
  <PresentationFormat>Widescreen</PresentationFormat>
  <Paragraphs>64</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Georgia</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Antony</dc:creator>
  <cp:lastModifiedBy>Ross, Antony</cp:lastModifiedBy>
  <cp:revision>33</cp:revision>
  <dcterms:created xsi:type="dcterms:W3CDTF">2019-07-08T05:57:28Z</dcterms:created>
  <dcterms:modified xsi:type="dcterms:W3CDTF">2019-10-08T21:17:02Z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4f6feb-bc60-48e1-9a65-8f26ae8b4956_Enabled">
    <vt:lpwstr>True</vt:lpwstr>
  </property>
  <property fmtid="{D5CDD505-2E9C-101B-9397-08002B2CF9AE}" pid="3" name="MSIP_Label_3b4f6feb-bc60-48e1-9a65-8f26ae8b4956_SiteId">
    <vt:lpwstr>3bea478c-1684-4a8c-8e85-045ec54ba430</vt:lpwstr>
  </property>
  <property fmtid="{D5CDD505-2E9C-101B-9397-08002B2CF9AE}" pid="4" name="MSIP_Label_3b4f6feb-bc60-48e1-9a65-8f26ae8b4956_Owner">
    <vt:lpwstr>Ross.Antony@principal.com</vt:lpwstr>
  </property>
  <property fmtid="{D5CDD505-2E9C-101B-9397-08002B2CF9AE}" pid="5" name="MSIP_Label_3b4f6feb-bc60-48e1-9a65-8f26ae8b4956_SetDate">
    <vt:lpwstr>2019-07-08T07:05:56.5922587Z</vt:lpwstr>
  </property>
  <property fmtid="{D5CDD505-2E9C-101B-9397-08002B2CF9AE}" pid="6" name="MSIP_Label_3b4f6feb-bc60-48e1-9a65-8f26ae8b4956_Name">
    <vt:lpwstr>Public</vt:lpwstr>
  </property>
  <property fmtid="{D5CDD505-2E9C-101B-9397-08002B2CF9AE}" pid="7" name="MSIP_Label_3b4f6feb-bc60-48e1-9a65-8f26ae8b4956_Application">
    <vt:lpwstr>Microsoft Azure Information Protection</vt:lpwstr>
  </property>
  <property fmtid="{D5CDD505-2E9C-101B-9397-08002B2CF9AE}" pid="8" name="MSIP_Label_3b4f6feb-bc60-48e1-9a65-8f26ae8b4956_Extended_MSFT_Method">
    <vt:lpwstr>Manual</vt:lpwstr>
  </property>
  <property fmtid="{D5CDD505-2E9C-101B-9397-08002B2CF9AE}" pid="9" name="MSIP_Label_af49516a-7525-4936-8880-b1dc1e580865_Enabled">
    <vt:lpwstr>True</vt:lpwstr>
  </property>
  <property fmtid="{D5CDD505-2E9C-101B-9397-08002B2CF9AE}" pid="10" name="MSIP_Label_af49516a-7525-4936-8880-b1dc1e580865_SiteId">
    <vt:lpwstr>3bea478c-1684-4a8c-8e85-045ec54ba430</vt:lpwstr>
  </property>
  <property fmtid="{D5CDD505-2E9C-101B-9397-08002B2CF9AE}" pid="11" name="MSIP_Label_af49516a-7525-4936-8880-b1dc1e580865_Owner">
    <vt:lpwstr>Ross.Antony@principal.com</vt:lpwstr>
  </property>
  <property fmtid="{D5CDD505-2E9C-101B-9397-08002B2CF9AE}" pid="12" name="MSIP_Label_af49516a-7525-4936-8880-b1dc1e580865_SetDate">
    <vt:lpwstr>2019-07-08T07:05:56.5922587Z</vt:lpwstr>
  </property>
  <property fmtid="{D5CDD505-2E9C-101B-9397-08002B2CF9AE}" pid="13" name="MSIP_Label_af49516a-7525-4936-8880-b1dc1e580865_Name">
    <vt:lpwstr>Non-visible label</vt:lpwstr>
  </property>
  <property fmtid="{D5CDD505-2E9C-101B-9397-08002B2CF9AE}" pid="14" name="MSIP_Label_af49516a-7525-4936-8880-b1dc1e580865_Application">
    <vt:lpwstr>Microsoft Azure Information Protection</vt:lpwstr>
  </property>
  <property fmtid="{D5CDD505-2E9C-101B-9397-08002B2CF9AE}" pid="15" name="MSIP_Label_af49516a-7525-4936-8880-b1dc1e580865_Parent">
    <vt:lpwstr>3b4f6feb-bc60-48e1-9a65-8f26ae8b4956</vt:lpwstr>
  </property>
  <property fmtid="{D5CDD505-2E9C-101B-9397-08002B2CF9AE}" pid="16" name="MSIP_Label_af49516a-7525-4936-8880-b1dc1e580865_Extended_MSFT_Method">
    <vt:lpwstr>Manual</vt:lpwstr>
  </property>
  <property fmtid="{D5CDD505-2E9C-101B-9397-08002B2CF9AE}" pid="17" name="Sensitivity">
    <vt:lpwstr>Public Non-visible label</vt:lpwstr>
  </property>
</Properties>
</file>